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35"/>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57.wmf"/><Relationship Id="rId6" Type="http://schemas.openxmlformats.org/officeDocument/2006/relationships/image" Target="../media/image58.wmf"/><Relationship Id="rId5" Type="http://schemas.openxmlformats.org/officeDocument/2006/relationships/image" Target="../media/image33.wmf"/><Relationship Id="rId4"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4" Type="http://schemas.openxmlformats.org/officeDocument/2006/relationships/image" Target="../media/image66.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6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4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4FC28D-4BF1-48C8-AC1B-F9F2E2A3856D}" type="datetimeFigureOut">
              <a:rPr lang="en-US" smtClean="0"/>
              <a:t>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F1BC3D-F9B3-41E3-B82E-462365CF45E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xmlns="" id="{48DB82A9-6CB4-450E-B54F-FC4E69DF5152}"/>
              </a:ext>
            </a:extLst>
          </p:cNvPr>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a:extLst>
              <a:ext uri="{FF2B5EF4-FFF2-40B4-BE49-F238E27FC236}">
                <a16:creationId xmlns:a16="http://schemas.microsoft.com/office/drawing/2014/main" xmlns="" id="{6D7728E4-29C7-4231-8267-68DF7351C8DD}"/>
              </a:ext>
            </a:extLst>
          </p:cNvPr>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xmlns="" id="{10D1EC00-CFEE-4A85-BF68-27E7F8B0C2D5}"/>
              </a:ext>
            </a:extLst>
          </p:cNvPr>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Rectangle 3">
            <a:extLst>
              <a:ext uri="{FF2B5EF4-FFF2-40B4-BE49-F238E27FC236}">
                <a16:creationId xmlns:a16="http://schemas.microsoft.com/office/drawing/2014/main" xmlns="" id="{EBDADDDC-1433-4D00-BDA6-568DE11BFBE7}"/>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xmlns="" id="{6CCF3694-2254-4A59-BCFC-9AD93F7F53D3}"/>
              </a:ext>
            </a:extLst>
          </p:cNvPr>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Rectangle 3">
            <a:extLst>
              <a:ext uri="{FF2B5EF4-FFF2-40B4-BE49-F238E27FC236}">
                <a16:creationId xmlns:a16="http://schemas.microsoft.com/office/drawing/2014/main" xmlns="" id="{CC279980-BC7A-4C8D-85E4-ECA0C9A88303}"/>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575353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2555407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2388466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742403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3959442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673997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1865386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1"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2310707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673C1DA0-9123-4128-BE57-3D69BA5DCB6A}"/>
              </a:ext>
            </a:extLst>
          </p:cNvPr>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1" name="Rectangle 3">
            <a:extLst>
              <a:ext uri="{FF2B5EF4-FFF2-40B4-BE49-F238E27FC236}">
                <a16:creationId xmlns:a16="http://schemas.microsoft.com/office/drawing/2014/main" xmlns="" id="{722B8ACD-762E-4231-B3AE-ABF2A1CE9344}"/>
              </a:ext>
            </a:extLst>
          </p:cNvPr>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5"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397194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Rectangle 3"/>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928692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354704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Rectangle 3"/>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xmlns="" val="28052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8011C8E4-39FC-4D7D-8FA1-7BBE81877571}"/>
              </a:ext>
            </a:extLst>
          </p:cNvPr>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a:extLst>
              <a:ext uri="{FF2B5EF4-FFF2-40B4-BE49-F238E27FC236}">
                <a16:creationId xmlns:a16="http://schemas.microsoft.com/office/drawing/2014/main" xmlns="" id="{F9B2920E-CA4F-4D23-972B-580F2C8E965A}"/>
              </a:ext>
            </a:extLst>
          </p:cNvPr>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xmlns="" id="{FDC55381-1ACA-43C8-9EE2-F88D19476F55}"/>
              </a:ext>
            </a:extLst>
          </p:cNvPr>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9" name="Rectangle 3">
            <a:extLst>
              <a:ext uri="{FF2B5EF4-FFF2-40B4-BE49-F238E27FC236}">
                <a16:creationId xmlns:a16="http://schemas.microsoft.com/office/drawing/2014/main" xmlns="" id="{B0AFBF6D-93CD-48C3-8219-0CF7C120A1A5}"/>
              </a:ext>
            </a:extLst>
          </p:cNvPr>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xmlns="" id="{BD11594C-AB78-4720-BFE0-81C2D9022822}"/>
              </a:ext>
            </a:extLst>
          </p:cNvPr>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3" name="Rectangle 3">
            <a:extLst>
              <a:ext uri="{FF2B5EF4-FFF2-40B4-BE49-F238E27FC236}">
                <a16:creationId xmlns:a16="http://schemas.microsoft.com/office/drawing/2014/main" xmlns="" id="{A69C510A-6712-4716-AD4D-8F7C18A587DC}"/>
              </a:ext>
            </a:extLst>
          </p:cNvPr>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BEA1048E-E568-4031-B999-EAEEAF457BE0}"/>
              </a:ext>
            </a:extLst>
          </p:cNvPr>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7" name="Rectangle 3">
            <a:extLst>
              <a:ext uri="{FF2B5EF4-FFF2-40B4-BE49-F238E27FC236}">
                <a16:creationId xmlns:a16="http://schemas.microsoft.com/office/drawing/2014/main" xmlns="" id="{DDE39856-B101-4A7A-88E0-948007B37F89}"/>
              </a:ext>
            </a:extLst>
          </p:cNvPr>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D718CBA8-76B7-4101-A6FC-5A6E9D427815}"/>
              </a:ext>
            </a:extLst>
          </p:cNvPr>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1" name="Rectangle 3">
            <a:extLst>
              <a:ext uri="{FF2B5EF4-FFF2-40B4-BE49-F238E27FC236}">
                <a16:creationId xmlns:a16="http://schemas.microsoft.com/office/drawing/2014/main" xmlns="" id="{7275A146-F380-427E-8683-48F572813DC7}"/>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xmlns="" id="{E022A14B-758F-47E8-B174-88A7ECECD04F}"/>
              </a:ext>
            </a:extLst>
          </p:cNvPr>
          <p:cNvSpPr>
            <a:spLocks noGrp="1" noRot="1" noChangeAspect="1" noChangeArrowheads="1" noTextEdit="1"/>
          </p:cNvSpPr>
          <p:nvPr>
            <p:ph type="sldImg"/>
          </p:nvPr>
        </p:nvSpPr>
        <p:spPr bwMode="auto">
          <a:xfrm>
            <a:off x="1219200" y="685800"/>
            <a:ext cx="4876800" cy="365760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Rectangle 3">
            <a:extLst>
              <a:ext uri="{FF2B5EF4-FFF2-40B4-BE49-F238E27FC236}">
                <a16:creationId xmlns:a16="http://schemas.microsoft.com/office/drawing/2014/main" xmlns="" id="{D6A814CC-1167-4116-9C49-F6FF122CBD3F}"/>
              </a:ext>
            </a:extLst>
          </p:cNvPr>
          <p:cNvSpPr>
            <a:spLocks noGrp="1" noChangeArrowheads="1"/>
          </p:cNvSpPr>
          <p:nvPr>
            <p:ph type="body" idx="1"/>
          </p:nvPr>
        </p:nvSpPr>
        <p:spPr bwMode="auto">
          <a:xfrm>
            <a:off x="990600" y="4572000"/>
            <a:ext cx="5334000" cy="43434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xmlns="" id="{973EB0D2-10CD-41F1-96AF-3DE1E01C1F65}"/>
              </a:ext>
            </a:extLst>
          </p:cNvPr>
          <p:cNvSpPr>
            <a:spLocks noGrp="1" noRot="1" noChangeAspect="1" noChangeArrowheads="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Rectangle 3">
            <a:extLst>
              <a:ext uri="{FF2B5EF4-FFF2-40B4-BE49-F238E27FC236}">
                <a16:creationId xmlns:a16="http://schemas.microsoft.com/office/drawing/2014/main" xmlns="" id="{22D10843-8AF2-4FDF-A34E-E939A41BF66A}"/>
              </a:ext>
            </a:extLst>
          </p:cNvPr>
          <p:cNvSpPr>
            <a:spLocks noGrp="1" noChangeArrowheads="1"/>
          </p:cNvSpPr>
          <p:nvPr>
            <p:ph type="body" idx="1"/>
          </p:nvPr>
        </p:nvSpPr>
        <p:spPr bwMode="auto">
          <a:xfrm>
            <a:off x="731838" y="4560888"/>
            <a:ext cx="5851525" cy="4319587"/>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E80AD34-D381-4871-8BCB-46CB0C7481B4}" type="datetimeFigureOut">
              <a:rPr lang="en-US" smtClean="0"/>
              <a:t>11/7/2019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D8B679F-C824-440C-8B71-ACA1F45FA91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0AD34-D381-4871-8BCB-46CB0C7481B4}"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679F-C824-440C-8B71-ACA1F45FA9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0AD34-D381-4871-8BCB-46CB0C7481B4}"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679F-C824-440C-8B71-ACA1F45FA91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a:t>Click to edit Master title style</a:t>
            </a:r>
          </a:p>
        </p:txBody>
      </p:sp>
      <p:sp>
        <p:nvSpPr>
          <p:cNvPr id="3" name="Content Placeholder 2"/>
          <p:cNvSpPr>
            <a:spLocks noGrp="1"/>
          </p:cNvSpPr>
          <p:nvPr>
            <p:ph sz="half" idx="1"/>
          </p:nvPr>
        </p:nvSpPr>
        <p:spPr>
          <a:xfrm>
            <a:off x="1066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E0BE07C-4FE5-4A7F-B2A4-75E58711690F}"/>
              </a:ext>
            </a:extLst>
          </p:cNvPr>
          <p:cNvSpPr>
            <a:spLocks noGrp="1"/>
          </p:cNvSpPr>
          <p:nvPr>
            <p:ph type="dt" sz="half" idx="10"/>
          </p:nvPr>
        </p:nvSpPr>
        <p:spPr/>
        <p:txBody>
          <a:bodyPr/>
          <a:lstStyle>
            <a:lvl1pPr>
              <a:defRPr/>
            </a:lvl1pPr>
          </a:lstStyle>
          <a:p>
            <a:pPr>
              <a:defRPr/>
            </a:pPr>
            <a:fld id="{FCA41558-CA8D-4B69-B633-80BA0411AC05}" type="datetime1">
              <a:rPr lang="en-US"/>
              <a:pPr>
                <a:defRPr/>
              </a:pPr>
              <a:t>11/7/2019</a:t>
            </a:fld>
            <a:endParaRPr lang="en-US"/>
          </a:p>
        </p:txBody>
      </p:sp>
      <p:sp>
        <p:nvSpPr>
          <p:cNvPr id="6" name="Footer Placeholder 5">
            <a:extLst>
              <a:ext uri="{FF2B5EF4-FFF2-40B4-BE49-F238E27FC236}">
                <a16:creationId xmlns:a16="http://schemas.microsoft.com/office/drawing/2014/main" xmlns="" id="{75106D4C-B168-477B-B251-8A9AFD7B64A8}"/>
              </a:ext>
            </a:extLst>
          </p:cNvPr>
          <p:cNvSpPr>
            <a:spLocks noGrp="1"/>
          </p:cNvSpPr>
          <p:nvPr>
            <p:ph type="ftr" sz="quarter" idx="11"/>
          </p:nvPr>
        </p:nvSpPr>
        <p:spPr/>
        <p:txBody>
          <a:bodyPr/>
          <a:lstStyle>
            <a:lvl1pPr>
              <a:defRPr/>
            </a:lvl1pPr>
          </a:lstStyle>
          <a:p>
            <a:pPr>
              <a:defRPr/>
            </a:pPr>
            <a:r>
              <a:rPr lang="en-US"/>
              <a:t>                                           http://numericalmethods.eng.usf.edu</a:t>
            </a:r>
          </a:p>
        </p:txBody>
      </p:sp>
      <p:sp>
        <p:nvSpPr>
          <p:cNvPr id="7" name="Slide Number Placeholder 6">
            <a:extLst>
              <a:ext uri="{FF2B5EF4-FFF2-40B4-BE49-F238E27FC236}">
                <a16:creationId xmlns:a16="http://schemas.microsoft.com/office/drawing/2014/main" xmlns="" id="{F3F1F64A-6F74-451E-ADE8-D7DA9D39CE60}"/>
              </a:ext>
            </a:extLst>
          </p:cNvPr>
          <p:cNvSpPr>
            <a:spLocks noGrp="1"/>
          </p:cNvSpPr>
          <p:nvPr>
            <p:ph type="sldNum" sz="quarter" idx="12"/>
          </p:nvPr>
        </p:nvSpPr>
        <p:spPr/>
        <p:txBody>
          <a:bodyPr/>
          <a:lstStyle>
            <a:lvl1pPr>
              <a:defRPr/>
            </a:lvl1pPr>
          </a:lstStyle>
          <a:p>
            <a:fld id="{B8D479D2-D932-4A47-9C38-897B56A66C41}" type="slidenum">
              <a:rPr lang="en-US" altLang="en-US"/>
              <a:pPr/>
              <a:t>‹#›</a:t>
            </a:fld>
            <a:endParaRPr lang="en-US" altLang="en-US"/>
          </a:p>
        </p:txBody>
      </p:sp>
    </p:spTree>
    <p:extLst>
      <p:ext uri="{BB962C8B-B14F-4D97-AF65-F5344CB8AC3E}">
        <p14:creationId xmlns:p14="http://schemas.microsoft.com/office/powerpoint/2010/main" xmlns="" val="130349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a:t>Click to edit Master title style</a:t>
            </a:r>
          </a:p>
        </p:txBody>
      </p:sp>
      <p:sp>
        <p:nvSpPr>
          <p:cNvPr id="3" name="Content Placeholder 2"/>
          <p:cNvSpPr>
            <a:spLocks noGrp="1"/>
          </p:cNvSpPr>
          <p:nvPr>
            <p:ph sz="quarter" idx="1"/>
          </p:nvPr>
        </p:nvSpPr>
        <p:spPr>
          <a:xfrm>
            <a:off x="1066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66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029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xmlns="" id="{6C48F9AB-0B1F-43F7-9DF3-92608233D860}"/>
              </a:ext>
            </a:extLst>
          </p:cNvPr>
          <p:cNvSpPr>
            <a:spLocks noGrp="1"/>
          </p:cNvSpPr>
          <p:nvPr>
            <p:ph type="dt" sz="half" idx="10"/>
          </p:nvPr>
        </p:nvSpPr>
        <p:spPr/>
        <p:txBody>
          <a:bodyPr/>
          <a:lstStyle>
            <a:lvl1pPr>
              <a:defRPr/>
            </a:lvl1pPr>
          </a:lstStyle>
          <a:p>
            <a:pPr>
              <a:defRPr/>
            </a:pPr>
            <a:fld id="{0D93AC72-C578-4CD1-AF82-A973D65CAA34}" type="datetime1">
              <a:rPr lang="en-US"/>
              <a:pPr>
                <a:defRPr/>
              </a:pPr>
              <a:t>11/7/2019</a:t>
            </a:fld>
            <a:endParaRPr lang="en-US"/>
          </a:p>
        </p:txBody>
      </p:sp>
      <p:sp>
        <p:nvSpPr>
          <p:cNvPr id="7" name="Footer Placeholder 6">
            <a:extLst>
              <a:ext uri="{FF2B5EF4-FFF2-40B4-BE49-F238E27FC236}">
                <a16:creationId xmlns:a16="http://schemas.microsoft.com/office/drawing/2014/main" xmlns="" id="{BA2A51AD-DA88-4905-9016-D6C90654AE59}"/>
              </a:ext>
            </a:extLst>
          </p:cNvPr>
          <p:cNvSpPr>
            <a:spLocks noGrp="1"/>
          </p:cNvSpPr>
          <p:nvPr>
            <p:ph type="ftr" sz="quarter" idx="11"/>
          </p:nvPr>
        </p:nvSpPr>
        <p:spPr/>
        <p:txBody>
          <a:bodyPr/>
          <a:lstStyle>
            <a:lvl1pPr>
              <a:defRPr/>
            </a:lvl1pPr>
          </a:lstStyle>
          <a:p>
            <a:pPr>
              <a:defRPr/>
            </a:pPr>
            <a:r>
              <a:rPr lang="en-US"/>
              <a:t>                                           http://numericalmethods.eng.usf.edu</a:t>
            </a:r>
          </a:p>
        </p:txBody>
      </p:sp>
      <p:sp>
        <p:nvSpPr>
          <p:cNvPr id="8" name="Slide Number Placeholder 7">
            <a:extLst>
              <a:ext uri="{FF2B5EF4-FFF2-40B4-BE49-F238E27FC236}">
                <a16:creationId xmlns:a16="http://schemas.microsoft.com/office/drawing/2014/main" xmlns="" id="{C42A2AC8-C703-4E0C-874D-80DCA1BF3497}"/>
              </a:ext>
            </a:extLst>
          </p:cNvPr>
          <p:cNvSpPr>
            <a:spLocks noGrp="1"/>
          </p:cNvSpPr>
          <p:nvPr>
            <p:ph type="sldNum" sz="quarter" idx="12"/>
          </p:nvPr>
        </p:nvSpPr>
        <p:spPr/>
        <p:txBody>
          <a:bodyPr/>
          <a:lstStyle>
            <a:lvl1pPr>
              <a:defRPr/>
            </a:lvl1pPr>
          </a:lstStyle>
          <a:p>
            <a:fld id="{5201B018-B771-4EF1-81C6-73C230781AC2}" type="slidenum">
              <a:rPr lang="en-US" altLang="en-US"/>
              <a:pPr/>
              <a:t>‹#›</a:t>
            </a:fld>
            <a:endParaRPr lang="en-US" altLang="en-US"/>
          </a:p>
        </p:txBody>
      </p:sp>
    </p:spTree>
    <p:extLst>
      <p:ext uri="{BB962C8B-B14F-4D97-AF65-F5344CB8AC3E}">
        <p14:creationId xmlns:p14="http://schemas.microsoft.com/office/powerpoint/2010/main" xmlns="" val="11711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091A5F2-4F23-4342-AE85-FB6382AB9E7C}"/>
              </a:ext>
            </a:extLst>
          </p:cNvPr>
          <p:cNvSpPr>
            <a:spLocks noGrp="1"/>
          </p:cNvSpPr>
          <p:nvPr>
            <p:ph type="dt" sz="half" idx="10"/>
          </p:nvPr>
        </p:nvSpPr>
        <p:spPr/>
        <p:txBody>
          <a:bodyPr/>
          <a:lstStyle>
            <a:lvl1pPr>
              <a:defRPr/>
            </a:lvl1pPr>
          </a:lstStyle>
          <a:p>
            <a:pPr>
              <a:defRPr/>
            </a:pPr>
            <a:fld id="{BEEEFFA3-0671-44B7-BBB9-3A2F3295ED25}" type="datetime1">
              <a:rPr lang="en-US"/>
              <a:pPr>
                <a:defRPr/>
              </a:pPr>
              <a:t>11/7/2019</a:t>
            </a:fld>
            <a:endParaRPr lang="en-US"/>
          </a:p>
        </p:txBody>
      </p:sp>
      <p:sp>
        <p:nvSpPr>
          <p:cNvPr id="6" name="Footer Placeholder 5">
            <a:extLst>
              <a:ext uri="{FF2B5EF4-FFF2-40B4-BE49-F238E27FC236}">
                <a16:creationId xmlns:a16="http://schemas.microsoft.com/office/drawing/2014/main" xmlns="" id="{EEA14167-AB86-4314-BFD5-902AB51742FF}"/>
              </a:ext>
            </a:extLst>
          </p:cNvPr>
          <p:cNvSpPr>
            <a:spLocks noGrp="1"/>
          </p:cNvSpPr>
          <p:nvPr>
            <p:ph type="ftr" sz="quarter" idx="11"/>
          </p:nvPr>
        </p:nvSpPr>
        <p:spPr/>
        <p:txBody>
          <a:bodyPr/>
          <a:lstStyle>
            <a:lvl1pPr>
              <a:defRPr/>
            </a:lvl1pPr>
          </a:lstStyle>
          <a:p>
            <a:pPr>
              <a:defRPr/>
            </a:pPr>
            <a:r>
              <a:rPr lang="en-US"/>
              <a:t>                                           http://numericalmethods.eng.usf.edu</a:t>
            </a:r>
          </a:p>
        </p:txBody>
      </p:sp>
      <p:sp>
        <p:nvSpPr>
          <p:cNvPr id="7" name="Slide Number Placeholder 6">
            <a:extLst>
              <a:ext uri="{FF2B5EF4-FFF2-40B4-BE49-F238E27FC236}">
                <a16:creationId xmlns:a16="http://schemas.microsoft.com/office/drawing/2014/main" xmlns="" id="{4BBB2D90-E2F3-4D73-8830-08CE18E58F36}"/>
              </a:ext>
            </a:extLst>
          </p:cNvPr>
          <p:cNvSpPr>
            <a:spLocks noGrp="1"/>
          </p:cNvSpPr>
          <p:nvPr>
            <p:ph type="sldNum" sz="quarter" idx="12"/>
          </p:nvPr>
        </p:nvSpPr>
        <p:spPr/>
        <p:txBody>
          <a:bodyPr/>
          <a:lstStyle>
            <a:lvl1pPr>
              <a:defRPr/>
            </a:lvl1pPr>
          </a:lstStyle>
          <a:p>
            <a:fld id="{3029030A-4B30-4AA8-8601-1CA7E5FBFA70}" type="slidenum">
              <a:rPr lang="en-US" altLang="en-US"/>
              <a:pPr/>
              <a:t>‹#›</a:t>
            </a:fld>
            <a:endParaRPr lang="en-US" altLang="en-US"/>
          </a:p>
        </p:txBody>
      </p:sp>
    </p:spTree>
    <p:extLst>
      <p:ext uri="{BB962C8B-B14F-4D97-AF65-F5344CB8AC3E}">
        <p14:creationId xmlns:p14="http://schemas.microsoft.com/office/powerpoint/2010/main" xmlns="" val="201153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80AD34-D381-4871-8BCB-46CB0C7481B4}"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679F-C824-440C-8B71-ACA1F45FA91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80AD34-D381-4871-8BCB-46CB0C7481B4}" type="datetimeFigureOut">
              <a:rPr lang="en-US" smtClean="0"/>
              <a:t>11/7/2019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B679F-C824-440C-8B71-ACA1F45FA91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80AD34-D381-4871-8BCB-46CB0C7481B4}"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B679F-C824-440C-8B71-ACA1F45FA91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80AD34-D381-4871-8BCB-46CB0C7481B4}" type="datetimeFigureOut">
              <a:rPr lang="en-US" smtClean="0"/>
              <a:t>11/7/2019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B679F-C824-440C-8B71-ACA1F45FA91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E80AD34-D381-4871-8BCB-46CB0C7481B4}" type="datetimeFigureOut">
              <a:rPr lang="en-US" smtClean="0"/>
              <a:t>11/7/2019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8B679F-C824-440C-8B71-ACA1F45FA91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0AD34-D381-4871-8BCB-46CB0C7481B4}" type="datetimeFigureOut">
              <a:rPr lang="en-US" smtClean="0"/>
              <a:t>11/7/2019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8B679F-C824-440C-8B71-ACA1F45FA9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80AD34-D381-4871-8BCB-46CB0C7481B4}"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B679F-C824-440C-8B71-ACA1F45FA91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E80AD34-D381-4871-8BCB-46CB0C7481B4}" type="datetimeFigureOut">
              <a:rPr lang="en-US" smtClean="0"/>
              <a:t>11/7/2019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D8B679F-C824-440C-8B71-ACA1F45FA91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E80AD34-D381-4871-8BCB-46CB0C7481B4}" type="datetimeFigureOut">
              <a:rPr lang="en-US" smtClean="0"/>
              <a:t>11/7/2019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8B679F-C824-440C-8B71-ACA1F45FA91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5.xml"/><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 Id="rId9"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6.xml"/><Relationship Id="rId7" Type="http://schemas.openxmlformats.org/officeDocument/2006/relationships/oleObject" Target="../embeddings/oleObject25.bin"/><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30.bin"/></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3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3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13.xml"/><Relationship Id="rId7" Type="http://schemas.openxmlformats.org/officeDocument/2006/relationships/oleObject" Target="../embeddings/oleObject39.bin"/><Relationship Id="rId12"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8.bin"/><Relationship Id="rId11" Type="http://schemas.openxmlformats.org/officeDocument/2006/relationships/oleObject" Target="../embeddings/oleObject43.bin"/><Relationship Id="rId5" Type="http://schemas.openxmlformats.org/officeDocument/2006/relationships/oleObject" Target="../embeddings/oleObject37.bin"/><Relationship Id="rId10" Type="http://schemas.openxmlformats.org/officeDocument/2006/relationships/oleObject" Target="../embeddings/oleObject42.bin"/><Relationship Id="rId4" Type="http://schemas.openxmlformats.org/officeDocument/2006/relationships/image" Target="../media/image56.wmf"/><Relationship Id="rId9" Type="http://schemas.openxmlformats.org/officeDocument/2006/relationships/oleObject" Target="../embeddings/oleObject4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48.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notesSlide" Target="../notesSlides/notesSlide15.xml"/><Relationship Id="rId7"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 Id="rId9" Type="http://schemas.openxmlformats.org/officeDocument/2006/relationships/oleObject" Target="../embeddings/oleObject5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oleObject" Target="../embeddings/oleObject58.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oleObject57.bin"/><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62.bin"/><Relationship Id="rId2" Type="http://schemas.openxmlformats.org/officeDocument/2006/relationships/slideLayout" Target="../slideLayouts/slideLayout14.xml"/><Relationship Id="rId1" Type="http://schemas.openxmlformats.org/officeDocument/2006/relationships/vmlDrawing" Target="../drawings/vmlDrawing17.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29.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 Id="rId9" Type="http://schemas.openxmlformats.org/officeDocument/2006/relationships/oleObject" Target="../embeddings/oleObject6.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65.bin"/></Relationships>
</file>

<file path=ppt/slides/_rels/slide31.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oleObject" Target="../embeddings/oleObject67.bin"/><Relationship Id="rId4" Type="http://schemas.openxmlformats.org/officeDocument/2006/relationships/oleObject" Target="../embeddings/oleObject6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Microsoft_Office_Excel_Chart1.xls"/></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Solving Ordinary differential equations using numerical methods.</a:t>
            </a:r>
            <a:endParaRPr lang="en-US" dirty="0"/>
          </a:p>
        </p:txBody>
      </p:sp>
    </p:spTree>
    <p:extLst>
      <p:ext uri="{BB962C8B-B14F-4D97-AF65-F5344CB8AC3E}">
        <p14:creationId xmlns:p14="http://schemas.microsoft.com/office/powerpoint/2010/main" xmlns="" val="2748616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222793" y="182879"/>
            <a:ext cx="8921207" cy="6644208"/>
          </a:xfrm>
          <a:prstGeom prst="rect">
            <a:avLst/>
          </a:prstGeom>
        </p:spPr>
      </p:pic>
    </p:spTree>
    <p:extLst>
      <p:ext uri="{BB962C8B-B14F-4D97-AF65-F5344CB8AC3E}">
        <p14:creationId xmlns:p14="http://schemas.microsoft.com/office/powerpoint/2010/main" xmlns="" val="12485791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34652" y="351401"/>
            <a:ext cx="8890982" cy="4142223"/>
          </a:xfrm>
          <a:prstGeom prst="rect">
            <a:avLst/>
          </a:prstGeom>
        </p:spPr>
      </p:pic>
    </p:spTree>
    <p:extLst>
      <p:ext uri="{BB962C8B-B14F-4D97-AF65-F5344CB8AC3E}">
        <p14:creationId xmlns:p14="http://schemas.microsoft.com/office/powerpoint/2010/main" xmlns="" val="1473455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08148" y="189682"/>
            <a:ext cx="8266381" cy="6487143"/>
          </a:xfrm>
          <a:prstGeom prst="rect">
            <a:avLst/>
          </a:prstGeom>
        </p:spPr>
      </p:pic>
    </p:spTree>
    <p:extLst>
      <p:ext uri="{BB962C8B-B14F-4D97-AF65-F5344CB8AC3E}">
        <p14:creationId xmlns:p14="http://schemas.microsoft.com/office/powerpoint/2010/main" xmlns="" val="1810094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7109" y="0"/>
            <a:ext cx="8464783" cy="5508296"/>
          </a:xfrm>
          <a:prstGeom prst="rect">
            <a:avLst/>
          </a:prstGeom>
        </p:spPr>
      </p:pic>
    </p:spTree>
    <p:extLst>
      <p:ext uri="{BB962C8B-B14F-4D97-AF65-F5344CB8AC3E}">
        <p14:creationId xmlns:p14="http://schemas.microsoft.com/office/powerpoint/2010/main" xmlns="" val="83272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a:extLst>
              <a:ext uri="{FF2B5EF4-FFF2-40B4-BE49-F238E27FC236}">
                <a16:creationId xmlns:a16="http://schemas.microsoft.com/office/drawing/2014/main" xmlns="" id="{AE3FAD16-2D6F-4CFC-8638-5FA255FC17A3}"/>
              </a:ext>
            </a:extLst>
          </p:cNvPr>
          <p:cNvSpPr>
            <a:spLocks noGrp="1" noChangeArrowheads="1"/>
          </p:cNvSpPr>
          <p:nvPr>
            <p:ph type="title"/>
          </p:nvPr>
        </p:nvSpPr>
        <p:spPr>
          <a:xfrm>
            <a:off x="1485900" y="609600"/>
            <a:ext cx="6343650" cy="1143000"/>
          </a:xfrm>
        </p:spPr>
        <p:txBody>
          <a:bodyPr/>
          <a:lstStyle/>
          <a:p>
            <a:r>
              <a:rPr lang="en-US" altLang="en-US">
                <a:cs typeface="Times New Roman" panose="02020603050405020304" pitchFamily="18" charset="0"/>
              </a:rPr>
              <a:t>Example</a:t>
            </a:r>
          </a:p>
        </p:txBody>
      </p:sp>
      <p:sp>
        <p:nvSpPr>
          <p:cNvPr id="4101" name="Footer Placeholder 3">
            <a:extLst>
              <a:ext uri="{FF2B5EF4-FFF2-40B4-BE49-F238E27FC236}">
                <a16:creationId xmlns:a16="http://schemas.microsoft.com/office/drawing/2014/main" xmlns="" id="{B794E3C2-549F-4282-AAA6-E57C504F810C}"/>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4102" name="Slide Number Placeholder 4">
            <a:extLst>
              <a:ext uri="{FF2B5EF4-FFF2-40B4-BE49-F238E27FC236}">
                <a16:creationId xmlns:a16="http://schemas.microsoft.com/office/drawing/2014/main" xmlns="" id="{BDB60E71-5782-4CB4-8BA0-CF8B9A58F59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A83995C2-3131-40E9-99B6-CECD06BDE489}" type="slidenum">
              <a:rPr lang="en-US" altLang="en-US" sz="1400"/>
              <a:pPr eaLnBrk="1" hangingPunct="1"/>
              <a:t>14</a:t>
            </a:fld>
            <a:endParaRPr lang="en-US" altLang="en-US" sz="1400"/>
          </a:p>
        </p:txBody>
      </p:sp>
      <p:sp>
        <p:nvSpPr>
          <p:cNvPr id="4104" name="Rectangle 6">
            <a:extLst>
              <a:ext uri="{FF2B5EF4-FFF2-40B4-BE49-F238E27FC236}">
                <a16:creationId xmlns:a16="http://schemas.microsoft.com/office/drawing/2014/main" xmlns="" id="{2E9E5D9E-EAAB-4763-BF1E-1D40CDA8BF62}"/>
              </a:ext>
            </a:extLst>
          </p:cNvPr>
          <p:cNvSpPr>
            <a:spLocks noChangeArrowheads="1"/>
          </p:cNvSpPr>
          <p:nvPr/>
        </p:nvSpPr>
        <p:spPr bwMode="auto">
          <a:xfrm>
            <a:off x="1428750" y="1914178"/>
            <a:ext cx="52578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A ball at 1200K is allowed to cool down in air at an ambient temperature of 300K.  Assuming heat is lost only due to radiation, the differential equation for the temperature of the ball is given by</a:t>
            </a:r>
            <a:r>
              <a:rPr lang="en-US" altLang="en-US" sz="1200">
                <a:latin typeface="Times New Roman" panose="02020603050405020304" pitchFamily="18" charset="0"/>
                <a:cs typeface="Times New Roman" panose="02020603050405020304" pitchFamily="18" charset="0"/>
              </a:rPr>
              <a:t> </a:t>
            </a:r>
            <a:endParaRPr lang="en-US" altLang="en-US" sz="11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4098" name="Object 5">
            <a:extLst>
              <a:ext uri="{FF2B5EF4-FFF2-40B4-BE49-F238E27FC236}">
                <a16:creationId xmlns:a16="http://schemas.microsoft.com/office/drawing/2014/main" xmlns="" id="{D11375F8-D221-4388-B09C-EFB62CF68C1F}"/>
              </a:ext>
            </a:extLst>
          </p:cNvPr>
          <p:cNvGraphicFramePr>
            <a:graphicFrameLocks noChangeAspect="1"/>
          </p:cNvGraphicFramePr>
          <p:nvPr/>
        </p:nvGraphicFramePr>
        <p:xfrm>
          <a:off x="2100264" y="3124202"/>
          <a:ext cx="3336131" cy="555625"/>
        </p:xfrm>
        <a:graphic>
          <a:graphicData uri="http://schemas.openxmlformats.org/presentationml/2006/ole">
            <p:oleObj spid="_x0000_s4098" name="Equation" r:id="rId4" imgW="3022600" imgH="393700" progId="Equation.3">
              <p:embed/>
            </p:oleObj>
          </a:graphicData>
        </a:graphic>
      </p:graphicFrame>
      <p:sp>
        <p:nvSpPr>
          <p:cNvPr id="4105" name="Rectangle 7">
            <a:extLst>
              <a:ext uri="{FF2B5EF4-FFF2-40B4-BE49-F238E27FC236}">
                <a16:creationId xmlns:a16="http://schemas.microsoft.com/office/drawing/2014/main" xmlns="" id="{DB632C8F-6635-4387-817E-74942D50A4D0}"/>
              </a:ext>
            </a:extLst>
          </p:cNvPr>
          <p:cNvSpPr>
            <a:spLocks noChangeArrowheads="1"/>
          </p:cNvSpPr>
          <p:nvPr/>
        </p:nvSpPr>
        <p:spPr bwMode="auto">
          <a:xfrm>
            <a:off x="1124232" y="3731310"/>
            <a:ext cx="23711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  </a:t>
            </a:r>
            <a:endParaRPr lang="en-US" altLang="en-US" sz="1800">
              <a:latin typeface="Times New Roman" panose="02020603050405020304" pitchFamily="18" charset="0"/>
            </a:endParaRPr>
          </a:p>
          <a:p>
            <a:pPr algn="just"/>
            <a:r>
              <a:rPr lang="en-US" altLang="en-US" sz="1800">
                <a:latin typeface="Times New Roman" panose="02020603050405020304" pitchFamily="18" charset="0"/>
                <a:cs typeface="Times New Roman" panose="02020603050405020304" pitchFamily="18" charset="0"/>
              </a:rPr>
              <a:t>Find the temperature at</a:t>
            </a:r>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4099" name="Object 4">
            <a:extLst>
              <a:ext uri="{FF2B5EF4-FFF2-40B4-BE49-F238E27FC236}">
                <a16:creationId xmlns:a16="http://schemas.microsoft.com/office/drawing/2014/main" xmlns="" id="{0DA72F54-21D0-47BD-B527-222FADB20E39}"/>
              </a:ext>
            </a:extLst>
          </p:cNvPr>
          <p:cNvGraphicFramePr>
            <a:graphicFrameLocks noChangeAspect="1"/>
          </p:cNvGraphicFramePr>
          <p:nvPr/>
        </p:nvGraphicFramePr>
        <p:xfrm>
          <a:off x="3257550" y="4038602"/>
          <a:ext cx="571500" cy="284163"/>
        </p:xfrm>
        <a:graphic>
          <a:graphicData uri="http://schemas.openxmlformats.org/presentationml/2006/ole">
            <p:oleObj spid="_x0000_s4099" name="Equation" r:id="rId5" imgW="482181" imgH="177646" progId="Equation.3">
              <p:embed/>
            </p:oleObj>
          </a:graphicData>
        </a:graphic>
      </p:graphicFrame>
      <p:sp>
        <p:nvSpPr>
          <p:cNvPr id="4106" name="Rectangle 8">
            <a:extLst>
              <a:ext uri="{FF2B5EF4-FFF2-40B4-BE49-F238E27FC236}">
                <a16:creationId xmlns:a16="http://schemas.microsoft.com/office/drawing/2014/main" xmlns="" id="{E390A73E-47E7-4610-A519-DB02EF1B5D63}"/>
              </a:ext>
            </a:extLst>
          </p:cNvPr>
          <p:cNvSpPr>
            <a:spLocks noChangeArrowheads="1"/>
          </p:cNvSpPr>
          <p:nvPr/>
        </p:nvSpPr>
        <p:spPr bwMode="auto">
          <a:xfrm>
            <a:off x="3169279" y="3961093"/>
            <a:ext cx="51819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seconds using Euler’s method.  Assume a step size of</a:t>
            </a:r>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4100" name="Object 3">
            <a:extLst>
              <a:ext uri="{FF2B5EF4-FFF2-40B4-BE49-F238E27FC236}">
                <a16:creationId xmlns:a16="http://schemas.microsoft.com/office/drawing/2014/main" xmlns="" id="{F9B53A23-7F58-42FC-BADE-FF9157520F02}"/>
              </a:ext>
            </a:extLst>
          </p:cNvPr>
          <p:cNvGraphicFramePr>
            <a:graphicFrameLocks noChangeAspect="1"/>
          </p:cNvGraphicFramePr>
          <p:nvPr/>
        </p:nvGraphicFramePr>
        <p:xfrm>
          <a:off x="1485900" y="4495800"/>
          <a:ext cx="628650" cy="300038"/>
        </p:xfrm>
        <a:graphic>
          <a:graphicData uri="http://schemas.openxmlformats.org/presentationml/2006/ole">
            <p:oleObj spid="_x0000_s4100" name="Equation" r:id="rId6" imgW="507780" imgH="177723" progId="Equation.3">
              <p:embed/>
            </p:oleObj>
          </a:graphicData>
        </a:graphic>
      </p:graphicFrame>
      <p:sp>
        <p:nvSpPr>
          <p:cNvPr id="4107" name="Rectangle 9">
            <a:extLst>
              <a:ext uri="{FF2B5EF4-FFF2-40B4-BE49-F238E27FC236}">
                <a16:creationId xmlns:a16="http://schemas.microsoft.com/office/drawing/2014/main" xmlns="" id="{13210D88-E276-4CAF-9649-40E99D61C72F}"/>
              </a:ext>
            </a:extLst>
          </p:cNvPr>
          <p:cNvSpPr>
            <a:spLocks noChangeArrowheads="1"/>
          </p:cNvSpPr>
          <p:nvPr/>
        </p:nvSpPr>
        <p:spPr bwMode="auto">
          <a:xfrm>
            <a:off x="1984880" y="4494493"/>
            <a:ext cx="10118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seconds.</a:t>
            </a:r>
            <a:endParaRPr lang="en-US" altLang="en-US" sz="180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2">
            <a:extLst>
              <a:ext uri="{FF2B5EF4-FFF2-40B4-BE49-F238E27FC236}">
                <a16:creationId xmlns:a16="http://schemas.microsoft.com/office/drawing/2014/main" xmlns="" id="{ABC0183A-E4BB-4233-9332-6E5D7D4BD8F4}"/>
              </a:ext>
            </a:extLst>
          </p:cNvPr>
          <p:cNvSpPr>
            <a:spLocks noGrp="1" noChangeArrowheads="1"/>
          </p:cNvSpPr>
          <p:nvPr>
            <p:ph type="title"/>
          </p:nvPr>
        </p:nvSpPr>
        <p:spPr/>
        <p:txBody>
          <a:bodyPr/>
          <a:lstStyle/>
          <a:p>
            <a:r>
              <a:rPr lang="en-US" altLang="en-US">
                <a:cs typeface="Times New Roman" panose="02020603050405020304" pitchFamily="18" charset="0"/>
              </a:rPr>
              <a:t>Solution</a:t>
            </a:r>
          </a:p>
        </p:txBody>
      </p:sp>
      <p:sp>
        <p:nvSpPr>
          <p:cNvPr id="5128" name="Footer Placeholder 3">
            <a:extLst>
              <a:ext uri="{FF2B5EF4-FFF2-40B4-BE49-F238E27FC236}">
                <a16:creationId xmlns:a16="http://schemas.microsoft.com/office/drawing/2014/main" xmlns="" id="{673BF6B5-19A9-402D-B578-F8D325E45A17}"/>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5129" name="Slide Number Placeholder 4">
            <a:extLst>
              <a:ext uri="{FF2B5EF4-FFF2-40B4-BE49-F238E27FC236}">
                <a16:creationId xmlns:a16="http://schemas.microsoft.com/office/drawing/2014/main" xmlns="" id="{C6B12FA2-ADFB-4FDC-9D60-79F0811A11BA}"/>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6450FF7-B049-48BC-9F11-596F0918C105}" type="slidenum">
              <a:rPr lang="en-US" altLang="en-US" sz="1400"/>
              <a:pPr eaLnBrk="1" hangingPunct="1"/>
              <a:t>15</a:t>
            </a:fld>
            <a:endParaRPr lang="en-US" altLang="en-US" sz="1400"/>
          </a:p>
        </p:txBody>
      </p:sp>
      <p:graphicFrame>
        <p:nvGraphicFramePr>
          <p:cNvPr id="5122" name="Object 52">
            <a:extLst>
              <a:ext uri="{FF2B5EF4-FFF2-40B4-BE49-F238E27FC236}">
                <a16:creationId xmlns:a16="http://schemas.microsoft.com/office/drawing/2014/main" xmlns="" id="{0C3C69EC-9A7B-46BD-98CC-810E018EA057}"/>
              </a:ext>
            </a:extLst>
          </p:cNvPr>
          <p:cNvGraphicFramePr>
            <a:graphicFrameLocks noChangeAspect="1"/>
          </p:cNvGraphicFramePr>
          <p:nvPr/>
        </p:nvGraphicFramePr>
        <p:xfrm>
          <a:off x="2171700" y="3449638"/>
          <a:ext cx="3886200" cy="2189162"/>
        </p:xfrm>
        <a:graphic>
          <a:graphicData uri="http://schemas.openxmlformats.org/presentationml/2006/ole">
            <p:oleObj spid="_x0000_s5122" name="Equation" r:id="rId4" imgW="3098800" imgH="1346200" progId="Equation.3">
              <p:embed/>
            </p:oleObj>
          </a:graphicData>
        </a:graphic>
      </p:graphicFrame>
      <p:sp>
        <p:nvSpPr>
          <p:cNvPr id="5131" name="Rectangle 55">
            <a:extLst>
              <a:ext uri="{FF2B5EF4-FFF2-40B4-BE49-F238E27FC236}">
                <a16:creationId xmlns:a16="http://schemas.microsoft.com/office/drawing/2014/main" xmlns="" id="{33C73E3D-CEF0-495D-B663-D1B12EDA529E}"/>
              </a:ext>
            </a:extLst>
          </p:cNvPr>
          <p:cNvSpPr>
            <a:spLocks noChangeArrowheads="1"/>
          </p:cNvSpPr>
          <p:nvPr/>
        </p:nvSpPr>
        <p:spPr bwMode="auto">
          <a:xfrm>
            <a:off x="1604866" y="1735110"/>
            <a:ext cx="13003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2000">
                <a:latin typeface="Times New Roman" panose="02020603050405020304" pitchFamily="18" charset="0"/>
                <a:cs typeface="Times New Roman" panose="02020603050405020304" pitchFamily="18" charset="0"/>
              </a:rPr>
              <a:t>Step 1:</a:t>
            </a:r>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5123" name="Object 47">
            <a:extLst>
              <a:ext uri="{FF2B5EF4-FFF2-40B4-BE49-F238E27FC236}">
                <a16:creationId xmlns:a16="http://schemas.microsoft.com/office/drawing/2014/main" xmlns="" id="{112C8671-2C96-476B-88E4-A940BFC580C8}"/>
              </a:ext>
            </a:extLst>
          </p:cNvPr>
          <p:cNvGraphicFramePr>
            <a:graphicFrameLocks noChangeAspect="1"/>
          </p:cNvGraphicFramePr>
          <p:nvPr/>
        </p:nvGraphicFramePr>
        <p:xfrm>
          <a:off x="1771650" y="5622927"/>
          <a:ext cx="233363" cy="447675"/>
        </p:xfrm>
        <a:graphic>
          <a:graphicData uri="http://schemas.openxmlformats.org/presentationml/2006/ole">
            <p:oleObj spid="_x0000_s5123" name="Equation" r:id="rId5" imgW="152268" imgH="215713" progId="Equation.3">
              <p:embed/>
            </p:oleObj>
          </a:graphicData>
        </a:graphic>
      </p:graphicFrame>
      <p:sp>
        <p:nvSpPr>
          <p:cNvPr id="5132" name="Rectangle 59">
            <a:extLst>
              <a:ext uri="{FF2B5EF4-FFF2-40B4-BE49-F238E27FC236}">
                <a16:creationId xmlns:a16="http://schemas.microsoft.com/office/drawing/2014/main" xmlns="" id="{7CF41D52-F88A-426F-9034-607CECA590A7}"/>
              </a:ext>
            </a:extLst>
          </p:cNvPr>
          <p:cNvSpPr>
            <a:spLocks noChangeArrowheads="1"/>
          </p:cNvSpPr>
          <p:nvPr/>
        </p:nvSpPr>
        <p:spPr bwMode="auto">
          <a:xfrm>
            <a:off x="1574493" y="5620566"/>
            <a:ext cx="331372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is the approximate temperature at</a:t>
            </a:r>
            <a:endParaRPr lang="en-US" altLang="en-US" sz="18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5124" name="Object 46">
            <a:extLst>
              <a:ext uri="{FF2B5EF4-FFF2-40B4-BE49-F238E27FC236}">
                <a16:creationId xmlns:a16="http://schemas.microsoft.com/office/drawing/2014/main" xmlns="" id="{7652AB6A-8F8E-4E77-B88B-B2E34E84A65F}"/>
              </a:ext>
            </a:extLst>
          </p:cNvPr>
          <p:cNvGraphicFramePr>
            <a:graphicFrameLocks noChangeAspect="1"/>
          </p:cNvGraphicFramePr>
          <p:nvPr/>
        </p:nvGraphicFramePr>
        <p:xfrm>
          <a:off x="4514850" y="5607052"/>
          <a:ext cx="2119313" cy="360363"/>
        </p:xfrm>
        <a:graphic>
          <a:graphicData uri="http://schemas.openxmlformats.org/presentationml/2006/ole">
            <p:oleObj spid="_x0000_s5124" name="Equation" r:id="rId6" imgW="1778000" imgH="228600" progId="Equation.3">
              <p:embed/>
            </p:oleObj>
          </a:graphicData>
        </a:graphic>
      </p:graphicFrame>
      <p:graphicFrame>
        <p:nvGraphicFramePr>
          <p:cNvPr id="5125" name="Object 43">
            <a:extLst>
              <a:ext uri="{FF2B5EF4-FFF2-40B4-BE49-F238E27FC236}">
                <a16:creationId xmlns:a16="http://schemas.microsoft.com/office/drawing/2014/main" xmlns="" id="{A332519F-4E7E-49A7-A78A-356249FB90E3}"/>
              </a:ext>
            </a:extLst>
          </p:cNvPr>
          <p:cNvGraphicFramePr>
            <a:graphicFrameLocks noChangeAspect="1"/>
          </p:cNvGraphicFramePr>
          <p:nvPr/>
        </p:nvGraphicFramePr>
        <p:xfrm>
          <a:off x="3257550" y="6019802"/>
          <a:ext cx="1828800" cy="379413"/>
        </p:xfrm>
        <a:graphic>
          <a:graphicData uri="http://schemas.openxmlformats.org/presentationml/2006/ole">
            <p:oleObj spid="_x0000_s5125" name="Equation" r:id="rId7" imgW="1409088" imgH="215806" progId="Equation.3">
              <p:embed/>
            </p:oleObj>
          </a:graphicData>
        </a:graphic>
      </p:graphicFrame>
      <p:graphicFrame>
        <p:nvGraphicFramePr>
          <p:cNvPr id="5126" name="Object 63">
            <a:extLst>
              <a:ext uri="{FF2B5EF4-FFF2-40B4-BE49-F238E27FC236}">
                <a16:creationId xmlns:a16="http://schemas.microsoft.com/office/drawing/2014/main" xmlns="" id="{8A504D26-FADE-444E-8BAE-1DF6D58CB92C}"/>
              </a:ext>
            </a:extLst>
          </p:cNvPr>
          <p:cNvGraphicFramePr>
            <a:graphicFrameLocks noChangeAspect="1"/>
          </p:cNvGraphicFramePr>
          <p:nvPr/>
        </p:nvGraphicFramePr>
        <p:xfrm>
          <a:off x="2171700" y="2211388"/>
          <a:ext cx="2800350" cy="684212"/>
        </p:xfrm>
        <a:graphic>
          <a:graphicData uri="http://schemas.openxmlformats.org/presentationml/2006/ole">
            <p:oleObj spid="_x0000_s5126" name="Equation" r:id="rId8" imgW="2133600" imgH="393700" progId="Equation.3">
              <p:embed/>
            </p:oleObj>
          </a:graphicData>
        </a:graphic>
      </p:graphicFrame>
      <p:graphicFrame>
        <p:nvGraphicFramePr>
          <p:cNvPr id="5127" name="Object 64">
            <a:extLst>
              <a:ext uri="{FF2B5EF4-FFF2-40B4-BE49-F238E27FC236}">
                <a16:creationId xmlns:a16="http://schemas.microsoft.com/office/drawing/2014/main" xmlns="" id="{286A324D-34A4-46F6-B1F0-39F9BCA3B98B}"/>
              </a:ext>
            </a:extLst>
          </p:cNvPr>
          <p:cNvGraphicFramePr>
            <a:graphicFrameLocks noChangeAspect="1"/>
          </p:cNvGraphicFramePr>
          <p:nvPr/>
        </p:nvGraphicFramePr>
        <p:xfrm>
          <a:off x="2171700" y="2976565"/>
          <a:ext cx="2867025" cy="376237"/>
        </p:xfrm>
        <a:graphic>
          <a:graphicData uri="http://schemas.openxmlformats.org/presentationml/2006/ole">
            <p:oleObj spid="_x0000_s5127" name="Equation" r:id="rId9" imgW="2324100" imgH="22860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2">
            <a:extLst>
              <a:ext uri="{FF2B5EF4-FFF2-40B4-BE49-F238E27FC236}">
                <a16:creationId xmlns:a16="http://schemas.microsoft.com/office/drawing/2014/main" xmlns="" id="{B807000C-F743-4D84-A8DB-367B139DFF17}"/>
              </a:ext>
            </a:extLst>
          </p:cNvPr>
          <p:cNvSpPr>
            <a:spLocks noGrp="1" noChangeArrowheads="1"/>
          </p:cNvSpPr>
          <p:nvPr>
            <p:ph type="title"/>
          </p:nvPr>
        </p:nvSpPr>
        <p:spPr/>
        <p:txBody>
          <a:bodyPr/>
          <a:lstStyle/>
          <a:p>
            <a:r>
              <a:rPr lang="en-US" altLang="en-US"/>
              <a:t>Solution Cont</a:t>
            </a:r>
          </a:p>
        </p:txBody>
      </p:sp>
      <p:sp>
        <p:nvSpPr>
          <p:cNvPr id="6151" name="Footer Placeholder 5">
            <a:extLst>
              <a:ext uri="{FF2B5EF4-FFF2-40B4-BE49-F238E27FC236}">
                <a16:creationId xmlns:a16="http://schemas.microsoft.com/office/drawing/2014/main" xmlns="" id="{21B7F758-EF50-4618-A96F-04515201E519}"/>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6152" name="Slide Number Placeholder 6">
            <a:extLst>
              <a:ext uri="{FF2B5EF4-FFF2-40B4-BE49-F238E27FC236}">
                <a16:creationId xmlns:a16="http://schemas.microsoft.com/office/drawing/2014/main" xmlns="" id="{84650799-F030-4C01-B632-115BF281E49E}"/>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AAEB2DB-260E-48E2-975B-1A38E3EE7852}" type="slidenum">
              <a:rPr lang="en-US" altLang="en-US" sz="1400"/>
              <a:pPr eaLnBrk="1" hangingPunct="1"/>
              <a:t>16</a:t>
            </a:fld>
            <a:endParaRPr lang="en-US" altLang="en-US" sz="1400"/>
          </a:p>
        </p:txBody>
      </p:sp>
      <p:sp>
        <p:nvSpPr>
          <p:cNvPr id="6154" name="Rectangle 32">
            <a:extLst>
              <a:ext uri="{FF2B5EF4-FFF2-40B4-BE49-F238E27FC236}">
                <a16:creationId xmlns:a16="http://schemas.microsoft.com/office/drawing/2014/main" xmlns="" id="{E540B5F7-D72A-4EFC-B47A-DF0A32194A05}"/>
              </a:ext>
            </a:extLst>
          </p:cNvPr>
          <p:cNvSpPr>
            <a:spLocks noChangeArrowheads="1"/>
          </p:cNvSpPr>
          <p:nvPr/>
        </p:nvSpPr>
        <p:spPr bwMode="auto">
          <a:xfrm>
            <a:off x="2385513" y="2132293"/>
            <a:ext cx="5629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For </a:t>
            </a:r>
            <a:endParaRPr lang="en-US" altLang="en-US" sz="1800">
              <a:latin typeface="Times New Roman" panose="02020603050405020304" pitchFamily="18" charset="0"/>
            </a:endParaRPr>
          </a:p>
        </p:txBody>
      </p:sp>
      <p:graphicFrame>
        <p:nvGraphicFramePr>
          <p:cNvPr id="6146" name="Object 31">
            <a:extLst>
              <a:ext uri="{FF2B5EF4-FFF2-40B4-BE49-F238E27FC236}">
                <a16:creationId xmlns:a16="http://schemas.microsoft.com/office/drawing/2014/main" xmlns="" id="{C2A330FF-C050-47D3-BCC5-20D778CC96A3}"/>
              </a:ext>
            </a:extLst>
          </p:cNvPr>
          <p:cNvGraphicFramePr>
            <a:graphicFrameLocks noChangeAspect="1"/>
          </p:cNvGraphicFramePr>
          <p:nvPr/>
        </p:nvGraphicFramePr>
        <p:xfrm>
          <a:off x="2914650" y="2133600"/>
          <a:ext cx="2028825" cy="330200"/>
        </p:xfrm>
        <a:graphic>
          <a:graphicData uri="http://schemas.openxmlformats.org/presentationml/2006/ole">
            <p:oleObj spid="_x0000_s6146" name="Equation" r:id="rId4" imgW="1803400" imgH="215900" progId="Equation.3">
              <p:embed/>
            </p:oleObj>
          </a:graphicData>
        </a:graphic>
      </p:graphicFrame>
      <p:graphicFrame>
        <p:nvGraphicFramePr>
          <p:cNvPr id="6147" name="Object 28">
            <a:extLst>
              <a:ext uri="{FF2B5EF4-FFF2-40B4-BE49-F238E27FC236}">
                <a16:creationId xmlns:a16="http://schemas.microsoft.com/office/drawing/2014/main" xmlns="" id="{777F8E83-244A-42C9-9E74-D5E6A241E4A4}"/>
              </a:ext>
            </a:extLst>
          </p:cNvPr>
          <p:cNvGraphicFramePr>
            <a:graphicFrameLocks noChangeAspect="1"/>
          </p:cNvGraphicFramePr>
          <p:nvPr/>
        </p:nvGraphicFramePr>
        <p:xfrm>
          <a:off x="2514600" y="2667000"/>
          <a:ext cx="4057650" cy="1752600"/>
        </p:xfrm>
        <a:graphic>
          <a:graphicData uri="http://schemas.openxmlformats.org/presentationml/2006/ole">
            <p:oleObj spid="_x0000_s6147" name="Equation" r:id="rId5" imgW="3251200" imgH="1117600" progId="Equation.3">
              <p:embed/>
            </p:oleObj>
          </a:graphicData>
        </a:graphic>
      </p:graphicFrame>
      <p:sp>
        <p:nvSpPr>
          <p:cNvPr id="6155" name="Rectangle 36">
            <a:extLst>
              <a:ext uri="{FF2B5EF4-FFF2-40B4-BE49-F238E27FC236}">
                <a16:creationId xmlns:a16="http://schemas.microsoft.com/office/drawing/2014/main" xmlns="" id="{C38FFEF3-DEC2-4BE0-87A8-B605BC60B828}"/>
              </a:ext>
            </a:extLst>
          </p:cNvPr>
          <p:cNvSpPr>
            <a:spLocks noChangeArrowheads="1"/>
          </p:cNvSpPr>
          <p:nvPr/>
        </p:nvSpPr>
        <p:spPr bwMode="auto">
          <a:xfrm>
            <a:off x="1454242" y="2131985"/>
            <a:ext cx="113845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2000" b="1">
                <a:latin typeface="Times New Roman" panose="02020603050405020304" pitchFamily="18" charset="0"/>
                <a:cs typeface="Times New Roman" panose="02020603050405020304" pitchFamily="18" charset="0"/>
              </a:rPr>
              <a:t>Step 2:</a:t>
            </a:r>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6148" name="Object 23">
            <a:extLst>
              <a:ext uri="{FF2B5EF4-FFF2-40B4-BE49-F238E27FC236}">
                <a16:creationId xmlns:a16="http://schemas.microsoft.com/office/drawing/2014/main" xmlns="" id="{EEA2FC7C-2058-4DA0-99EB-3B5F3E8591F7}"/>
              </a:ext>
            </a:extLst>
          </p:cNvPr>
          <p:cNvGraphicFramePr>
            <a:graphicFrameLocks noChangeAspect="1"/>
          </p:cNvGraphicFramePr>
          <p:nvPr/>
        </p:nvGraphicFramePr>
        <p:xfrm>
          <a:off x="1828801" y="4770440"/>
          <a:ext cx="241697" cy="371475"/>
        </p:xfrm>
        <a:graphic>
          <a:graphicData uri="http://schemas.openxmlformats.org/presentationml/2006/ole">
            <p:oleObj spid="_x0000_s6148" name="Equation" r:id="rId6" imgW="190335" imgH="215713" progId="Equation.3">
              <p:embed/>
            </p:oleObj>
          </a:graphicData>
        </a:graphic>
      </p:graphicFrame>
      <p:sp>
        <p:nvSpPr>
          <p:cNvPr id="6156" name="Rectangle 41">
            <a:extLst>
              <a:ext uri="{FF2B5EF4-FFF2-40B4-BE49-F238E27FC236}">
                <a16:creationId xmlns:a16="http://schemas.microsoft.com/office/drawing/2014/main" xmlns="" id="{DAC39003-03D5-40F3-8F8B-555377669F17}"/>
              </a:ext>
            </a:extLst>
          </p:cNvPr>
          <p:cNvSpPr>
            <a:spLocks noChangeArrowheads="1"/>
          </p:cNvSpPr>
          <p:nvPr/>
        </p:nvSpPr>
        <p:spPr bwMode="auto">
          <a:xfrm>
            <a:off x="1624220" y="4723093"/>
            <a:ext cx="337143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is the approximate temperature at </a:t>
            </a:r>
            <a:endParaRPr lang="en-US" altLang="en-US" sz="1800">
              <a:latin typeface="Times New Roman" panose="02020603050405020304" pitchFamily="18" charset="0"/>
            </a:endParaRPr>
          </a:p>
        </p:txBody>
      </p:sp>
      <p:graphicFrame>
        <p:nvGraphicFramePr>
          <p:cNvPr id="6149" name="Object 21">
            <a:extLst>
              <a:ext uri="{FF2B5EF4-FFF2-40B4-BE49-F238E27FC236}">
                <a16:creationId xmlns:a16="http://schemas.microsoft.com/office/drawing/2014/main" xmlns="" id="{27438FA4-A1F1-4C6C-B575-FC4B60EF3DB2}"/>
              </a:ext>
            </a:extLst>
          </p:cNvPr>
          <p:cNvGraphicFramePr>
            <a:graphicFrameLocks noChangeAspect="1"/>
          </p:cNvGraphicFramePr>
          <p:nvPr/>
        </p:nvGraphicFramePr>
        <p:xfrm>
          <a:off x="4514851" y="4770438"/>
          <a:ext cx="2140744" cy="323850"/>
        </p:xfrm>
        <a:graphic>
          <a:graphicData uri="http://schemas.openxmlformats.org/presentationml/2006/ole">
            <p:oleObj spid="_x0000_s6149" name="Equation" r:id="rId7" imgW="1930400" imgH="215900" progId="Equation.3">
              <p:embed/>
            </p:oleObj>
          </a:graphicData>
        </a:graphic>
      </p:graphicFrame>
      <p:graphicFrame>
        <p:nvGraphicFramePr>
          <p:cNvPr id="6150" name="Object 18">
            <a:extLst>
              <a:ext uri="{FF2B5EF4-FFF2-40B4-BE49-F238E27FC236}">
                <a16:creationId xmlns:a16="http://schemas.microsoft.com/office/drawing/2014/main" xmlns="" id="{569D4CFC-F9A3-496C-877A-F4A7858ED7AE}"/>
              </a:ext>
            </a:extLst>
          </p:cNvPr>
          <p:cNvGraphicFramePr>
            <a:graphicFrameLocks noChangeAspect="1"/>
          </p:cNvGraphicFramePr>
          <p:nvPr/>
        </p:nvGraphicFramePr>
        <p:xfrm>
          <a:off x="2815830" y="5334002"/>
          <a:ext cx="1683544" cy="346075"/>
        </p:xfrm>
        <a:graphic>
          <a:graphicData uri="http://schemas.openxmlformats.org/presentationml/2006/ole">
            <p:oleObj spid="_x0000_s6150" name="Equation" r:id="rId8" imgW="1422400" imgH="2159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a:extLst>
              <a:ext uri="{FF2B5EF4-FFF2-40B4-BE49-F238E27FC236}">
                <a16:creationId xmlns:a16="http://schemas.microsoft.com/office/drawing/2014/main" xmlns="" id="{B3E25916-1096-499B-A660-E626C01F25EC}"/>
              </a:ext>
            </a:extLst>
          </p:cNvPr>
          <p:cNvSpPr>
            <a:spLocks noGrp="1" noChangeArrowheads="1"/>
          </p:cNvSpPr>
          <p:nvPr>
            <p:ph type="title"/>
          </p:nvPr>
        </p:nvSpPr>
        <p:spPr/>
        <p:txBody>
          <a:bodyPr/>
          <a:lstStyle/>
          <a:p>
            <a:r>
              <a:rPr lang="en-US" altLang="en-US" sz="4000">
                <a:cs typeface="Times New Roman" panose="02020603050405020304" pitchFamily="18" charset="0"/>
              </a:rPr>
              <a:t>Solution Cont</a:t>
            </a:r>
          </a:p>
        </p:txBody>
      </p:sp>
      <p:sp>
        <p:nvSpPr>
          <p:cNvPr id="7172" name="Footer Placeholder 4">
            <a:extLst>
              <a:ext uri="{FF2B5EF4-FFF2-40B4-BE49-F238E27FC236}">
                <a16:creationId xmlns:a16="http://schemas.microsoft.com/office/drawing/2014/main" xmlns="" id="{F48A4003-696C-4984-8A6B-6C1463A40388}"/>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7173" name="Slide Number Placeholder 5">
            <a:extLst>
              <a:ext uri="{FF2B5EF4-FFF2-40B4-BE49-F238E27FC236}">
                <a16:creationId xmlns:a16="http://schemas.microsoft.com/office/drawing/2014/main" xmlns="" id="{EBF7BC80-6BC2-4494-9ABE-23E697DA7213}"/>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5DA5B1E-6899-4A91-944E-95B8A5F94E39}" type="slidenum">
              <a:rPr lang="en-US" altLang="en-US" sz="1400"/>
              <a:pPr eaLnBrk="1" hangingPunct="1"/>
              <a:t>17</a:t>
            </a:fld>
            <a:endParaRPr lang="en-US" altLang="en-US" sz="1400"/>
          </a:p>
        </p:txBody>
      </p:sp>
      <p:sp>
        <p:nvSpPr>
          <p:cNvPr id="7175" name="Rectangle 19">
            <a:extLst>
              <a:ext uri="{FF2B5EF4-FFF2-40B4-BE49-F238E27FC236}">
                <a16:creationId xmlns:a16="http://schemas.microsoft.com/office/drawing/2014/main" xmlns="" id="{A58A19B9-157B-4DB4-9A24-E4BFF0B4D7F1}"/>
              </a:ext>
            </a:extLst>
          </p:cNvPr>
          <p:cNvSpPr>
            <a:spLocks noChangeArrowheads="1"/>
          </p:cNvSpPr>
          <p:nvPr/>
        </p:nvSpPr>
        <p:spPr bwMode="auto">
          <a:xfrm>
            <a:off x="1257300" y="2587209"/>
            <a:ext cx="634365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a:t>The exact solution of the ordinary differential equation is given by the solution of a non-linear equation as</a:t>
            </a:r>
          </a:p>
        </p:txBody>
      </p:sp>
      <p:graphicFrame>
        <p:nvGraphicFramePr>
          <p:cNvPr id="7170" name="Object 20">
            <a:extLst>
              <a:ext uri="{FF2B5EF4-FFF2-40B4-BE49-F238E27FC236}">
                <a16:creationId xmlns:a16="http://schemas.microsoft.com/office/drawing/2014/main" xmlns="" id="{FD1F78AE-B540-4729-B21A-A52C76A70A90}"/>
              </a:ext>
            </a:extLst>
          </p:cNvPr>
          <p:cNvGraphicFramePr>
            <a:graphicFrameLocks noChangeAspect="1"/>
          </p:cNvGraphicFramePr>
          <p:nvPr/>
        </p:nvGraphicFramePr>
        <p:xfrm>
          <a:off x="1771650" y="3411540"/>
          <a:ext cx="5372100" cy="636587"/>
        </p:xfrm>
        <a:graphic>
          <a:graphicData uri="http://schemas.openxmlformats.org/presentationml/2006/ole">
            <p:oleObj spid="_x0000_s7170" name="Equation" r:id="rId4" imgW="4394200" imgH="393700" progId="Equation.3">
              <p:embed/>
            </p:oleObj>
          </a:graphicData>
        </a:graphic>
      </p:graphicFrame>
      <p:sp>
        <p:nvSpPr>
          <p:cNvPr id="7176" name="Rectangle 22">
            <a:extLst>
              <a:ext uri="{FF2B5EF4-FFF2-40B4-BE49-F238E27FC236}">
                <a16:creationId xmlns:a16="http://schemas.microsoft.com/office/drawing/2014/main" xmlns="" id="{2F5973E3-6B51-4FC3-883F-59C2B231FE21}"/>
              </a:ext>
            </a:extLst>
          </p:cNvPr>
          <p:cNvSpPr>
            <a:spLocks noChangeArrowheads="1"/>
          </p:cNvSpPr>
          <p:nvPr/>
        </p:nvSpPr>
        <p:spPr bwMode="auto">
          <a:xfrm>
            <a:off x="529006" y="4265340"/>
            <a:ext cx="6553654"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a:t>The solution to this nonlinear equation at t=480 seconds is</a:t>
            </a:r>
          </a:p>
        </p:txBody>
      </p:sp>
      <p:graphicFrame>
        <p:nvGraphicFramePr>
          <p:cNvPr id="7171" name="Object 23">
            <a:extLst>
              <a:ext uri="{FF2B5EF4-FFF2-40B4-BE49-F238E27FC236}">
                <a16:creationId xmlns:a16="http://schemas.microsoft.com/office/drawing/2014/main" xmlns="" id="{4722D1B9-9006-40D4-9B77-C714E0B62CA7}"/>
              </a:ext>
            </a:extLst>
          </p:cNvPr>
          <p:cNvGraphicFramePr>
            <a:graphicFrameLocks noChangeAspect="1"/>
          </p:cNvGraphicFramePr>
          <p:nvPr/>
        </p:nvGraphicFramePr>
        <p:xfrm>
          <a:off x="1766887" y="5008565"/>
          <a:ext cx="1433513" cy="338137"/>
        </p:xfrm>
        <a:graphic>
          <a:graphicData uri="http://schemas.openxmlformats.org/presentationml/2006/ole">
            <p:oleObj spid="_x0000_s7171" name="Equation" r:id="rId5" imgW="1167893" imgH="203112"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a:extLst>
              <a:ext uri="{FF2B5EF4-FFF2-40B4-BE49-F238E27FC236}">
                <a16:creationId xmlns:a16="http://schemas.microsoft.com/office/drawing/2014/main" xmlns="" id="{A70DCB90-BBA6-4FC7-85E8-D5FC7E2E214D}"/>
              </a:ext>
            </a:extLst>
          </p:cNvPr>
          <p:cNvSpPr>
            <a:spLocks noGrp="1" noChangeArrowheads="1"/>
          </p:cNvSpPr>
          <p:nvPr>
            <p:ph type="title"/>
          </p:nvPr>
        </p:nvSpPr>
        <p:spPr/>
        <p:txBody>
          <a:bodyPr/>
          <a:lstStyle/>
          <a:p>
            <a:r>
              <a:rPr lang="en-US" altLang="en-US" sz="4000"/>
              <a:t>Comparison of Exact and Numerical Solutions</a:t>
            </a:r>
          </a:p>
        </p:txBody>
      </p:sp>
      <p:graphicFrame>
        <p:nvGraphicFramePr>
          <p:cNvPr id="8194" name="Object 97">
            <a:extLst>
              <a:ext uri="{FF2B5EF4-FFF2-40B4-BE49-F238E27FC236}">
                <a16:creationId xmlns:a16="http://schemas.microsoft.com/office/drawing/2014/main" xmlns="" id="{C834F1E2-709B-49C0-B945-9F920BEC5C41}"/>
              </a:ext>
            </a:extLst>
          </p:cNvPr>
          <p:cNvGraphicFramePr>
            <a:graphicFrameLocks noGrp="1" noChangeAspect="1"/>
          </p:cNvGraphicFramePr>
          <p:nvPr>
            <p:ph idx="1"/>
          </p:nvPr>
        </p:nvGraphicFramePr>
        <p:xfrm>
          <a:off x="2457450" y="2593975"/>
          <a:ext cx="3736975" cy="2767013"/>
        </p:xfrm>
        <a:graphic>
          <a:graphicData uri="http://schemas.openxmlformats.org/presentationml/2006/ole">
            <p:oleObj spid="_x0000_s8194" name="Chart" r:id="rId4" imgW="3562340" imgH="2638561" progId="">
              <p:embed/>
            </p:oleObj>
          </a:graphicData>
        </a:graphic>
      </p:graphicFrame>
      <p:sp>
        <p:nvSpPr>
          <p:cNvPr id="8195" name="Footer Placeholder 4">
            <a:extLst>
              <a:ext uri="{FF2B5EF4-FFF2-40B4-BE49-F238E27FC236}">
                <a16:creationId xmlns:a16="http://schemas.microsoft.com/office/drawing/2014/main" xmlns="" id="{A8189674-BB3D-4F74-9143-B9038E3C2DFA}"/>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8196" name="Slide Number Placeholder 5">
            <a:extLst>
              <a:ext uri="{FF2B5EF4-FFF2-40B4-BE49-F238E27FC236}">
                <a16:creationId xmlns:a16="http://schemas.microsoft.com/office/drawing/2014/main" xmlns="" id="{8877A4A4-3BB2-4658-9646-B3566B551E07}"/>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75374D6-7909-4C66-889C-AD82E778F649}" type="slidenum">
              <a:rPr lang="en-US" altLang="en-US" sz="1400"/>
              <a:pPr eaLnBrk="1" hangingPunct="1"/>
              <a:t>18</a:t>
            </a:fld>
            <a:endParaRPr lang="en-US" altLang="en-US" sz="1400"/>
          </a:p>
        </p:txBody>
      </p:sp>
      <p:sp>
        <p:nvSpPr>
          <p:cNvPr id="8198" name="Rectangle 90">
            <a:extLst>
              <a:ext uri="{FF2B5EF4-FFF2-40B4-BE49-F238E27FC236}">
                <a16:creationId xmlns:a16="http://schemas.microsoft.com/office/drawing/2014/main" xmlns="" id="{2985016B-29AA-4EE2-97B5-FEA48A6273E0}"/>
              </a:ext>
            </a:extLst>
          </p:cNvPr>
          <p:cNvSpPr>
            <a:spLocks noChangeArrowheads="1"/>
          </p:cNvSpPr>
          <p:nvPr/>
        </p:nvSpPr>
        <p:spPr bwMode="auto">
          <a:xfrm>
            <a:off x="2400301" y="5865540"/>
            <a:ext cx="5453929"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b="1"/>
              <a:t>Figure 3.</a:t>
            </a:r>
            <a:r>
              <a:rPr lang="en-US" altLang="en-US" sz="1900"/>
              <a:t>  Comparing exact and Euler’s method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424" name="Group 80">
            <a:extLst>
              <a:ext uri="{FF2B5EF4-FFF2-40B4-BE49-F238E27FC236}">
                <a16:creationId xmlns:a16="http://schemas.microsoft.com/office/drawing/2014/main" xmlns="" id="{562F7AFF-7EDA-4A59-9781-A09A1F49DC60}"/>
              </a:ext>
            </a:extLst>
          </p:cNvPr>
          <p:cNvGraphicFramePr>
            <a:graphicFrameLocks noGrp="1"/>
          </p:cNvGraphicFramePr>
          <p:nvPr/>
        </p:nvGraphicFramePr>
        <p:xfrm>
          <a:off x="2800350" y="2771777"/>
          <a:ext cx="3657601" cy="2333625"/>
        </p:xfrm>
        <a:graphic>
          <a:graphicData uri="http://schemas.openxmlformats.org/drawingml/2006/table">
            <a:tbl>
              <a:tblPr/>
              <a:tblGrid>
                <a:gridCol w="915205">
                  <a:extLst>
                    <a:ext uri="{9D8B030D-6E8A-4147-A177-3AD203B41FA5}">
                      <a16:colId xmlns:a16="http://schemas.microsoft.com/office/drawing/2014/main" xmlns="" val="20000"/>
                    </a:ext>
                  </a:extLst>
                </a:gridCol>
                <a:gridCol w="913596">
                  <a:extLst>
                    <a:ext uri="{9D8B030D-6E8A-4147-A177-3AD203B41FA5}">
                      <a16:colId xmlns:a16="http://schemas.microsoft.com/office/drawing/2014/main" xmlns="" val="20001"/>
                    </a:ext>
                  </a:extLst>
                </a:gridCol>
                <a:gridCol w="915204">
                  <a:extLst>
                    <a:ext uri="{9D8B030D-6E8A-4147-A177-3AD203B41FA5}">
                      <a16:colId xmlns:a16="http://schemas.microsoft.com/office/drawing/2014/main" xmlns="" val="20002"/>
                    </a:ext>
                  </a:extLst>
                </a:gridCol>
                <a:gridCol w="913596">
                  <a:extLst>
                    <a:ext uri="{9D8B030D-6E8A-4147-A177-3AD203B41FA5}">
                      <a16:colId xmlns:a16="http://schemas.microsoft.com/office/drawing/2014/main" xmlns="" val="20003"/>
                    </a:ext>
                  </a:extLst>
                </a:gridCol>
              </a:tblGrid>
              <a:tr h="412922">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Step, </a:t>
                      </a:r>
                      <a:r>
                        <a:rPr kumimoji="0" lang="en-US" sz="2000" b="0" i="1" u="none" strike="noStrike" cap="none" normalizeH="0" baseline="0" dirty="0">
                          <a:ln>
                            <a:noFill/>
                          </a:ln>
                          <a:solidFill>
                            <a:schemeClr val="tx1"/>
                          </a:solidFill>
                          <a:effectLst/>
                          <a:latin typeface="Tahoma" pitchFamily="34" charset="0"/>
                        </a:rPr>
                        <a:t>h</a:t>
                      </a:r>
                    </a:p>
                  </a:txBody>
                  <a:tcPr marL="68580" marR="68580" marT="45731" marB="45731"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Symbol" pitchFamily="18" charset="2"/>
                        </a:rPr>
                        <a:t>q</a:t>
                      </a:r>
                      <a:r>
                        <a:rPr kumimoji="0" lang="en-US" sz="2000" b="0" i="0" u="none" strike="noStrike" cap="none" normalizeH="0" baseline="0" dirty="0">
                          <a:ln>
                            <a:noFill/>
                          </a:ln>
                          <a:solidFill>
                            <a:schemeClr val="tx1"/>
                          </a:solidFill>
                          <a:effectLst/>
                          <a:latin typeface="Tahoma" pitchFamily="34" charset="0"/>
                        </a:rPr>
                        <a:t>(480)</a:t>
                      </a:r>
                    </a:p>
                  </a:txBody>
                  <a:tcPr marL="68580" marR="68580" marT="45731" marB="45731"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2000" b="0" i="1" u="none" strike="noStrike" cap="none" normalizeH="0" baseline="0" dirty="0">
                          <a:ln>
                            <a:noFill/>
                          </a:ln>
                          <a:solidFill>
                            <a:schemeClr val="tx1"/>
                          </a:solidFill>
                          <a:effectLst/>
                          <a:latin typeface="Tahoma" pitchFamily="34" charset="0"/>
                        </a:rPr>
                        <a:t>E</a:t>
                      </a:r>
                      <a:r>
                        <a:rPr kumimoji="0" lang="en-US" sz="2000" b="0" i="1" u="none" strike="noStrike" cap="none" normalizeH="0" baseline="-25000" dirty="0">
                          <a:ln>
                            <a:noFill/>
                          </a:ln>
                          <a:solidFill>
                            <a:schemeClr val="tx1"/>
                          </a:solidFill>
                          <a:effectLst/>
                          <a:latin typeface="Tahoma" pitchFamily="34" charset="0"/>
                        </a:rPr>
                        <a:t>t</a:t>
                      </a:r>
                    </a:p>
                  </a:txBody>
                  <a:tcPr marL="68580" marR="68580" marT="45731" marB="45731"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a:ln>
                            <a:noFill/>
                          </a:ln>
                          <a:solidFill>
                            <a:schemeClr val="tx1"/>
                          </a:solidFill>
                          <a:effectLst/>
                          <a:latin typeface="Tahoma" pitchFamily="34" charset="0"/>
                        </a:rPr>
                        <a:t>|</a:t>
                      </a:r>
                      <a:r>
                        <a:rPr kumimoji="0" lang="az-Cyrl-AZ" sz="2000" b="0" i="0" u="none" strike="noStrike" cap="none" normalizeH="0" baseline="0" dirty="0">
                          <a:ln>
                            <a:noFill/>
                          </a:ln>
                          <a:solidFill>
                            <a:schemeClr val="tx1"/>
                          </a:solidFill>
                          <a:effectLst/>
                          <a:latin typeface="Tahoma" pitchFamily="34" charset="0"/>
                        </a:rPr>
                        <a:t>є</a:t>
                      </a:r>
                      <a:r>
                        <a:rPr kumimoji="0" lang="en-US" sz="2000" b="0" i="0" u="none" strike="noStrike" cap="none" normalizeH="0" baseline="-25000" dirty="0">
                          <a:ln>
                            <a:noFill/>
                          </a:ln>
                          <a:solidFill>
                            <a:schemeClr val="tx1"/>
                          </a:solidFill>
                          <a:effectLst/>
                          <a:latin typeface="Tahoma" pitchFamily="34" charset="0"/>
                        </a:rPr>
                        <a:t>t</a:t>
                      </a:r>
                      <a:r>
                        <a:rPr kumimoji="0" lang="en-US" sz="2000" b="0" i="0" u="none" strike="noStrike" cap="none" normalizeH="0" baseline="0" dirty="0">
                          <a:ln>
                            <a:noFill/>
                          </a:ln>
                          <a:solidFill>
                            <a:schemeClr val="tx1"/>
                          </a:solidFill>
                          <a:effectLst/>
                          <a:latin typeface="Tahoma" pitchFamily="34" charset="0"/>
                        </a:rPr>
                        <a:t>|%</a:t>
                      </a:r>
                    </a:p>
                  </a:txBody>
                  <a:tcPr marL="68580" marR="68580" marT="45731" marB="45731"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9207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480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240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120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60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30</a:t>
                      </a:r>
                    </a:p>
                  </a:txBody>
                  <a:tcPr marL="68580" marR="68580" marT="45731" marB="45731"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−987.81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110.32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546.77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614.97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632.77</a:t>
                      </a:r>
                    </a:p>
                  </a:txBody>
                  <a:tcPr marL="68580" marR="68580" marT="45731" marB="45731"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1635.4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537.26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100.80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32.607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14.806</a:t>
                      </a:r>
                    </a:p>
                  </a:txBody>
                  <a:tcPr marL="68580" marR="68580" marT="45731" marB="45731"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252.54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82.964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15.566</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5.0352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2.2864</a:t>
                      </a:r>
                    </a:p>
                  </a:txBody>
                  <a:tcPr marL="68580" marR="68580" marT="45731" marB="45731" anchor="ct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9238" name="Rectangle 2">
            <a:extLst>
              <a:ext uri="{FF2B5EF4-FFF2-40B4-BE49-F238E27FC236}">
                <a16:creationId xmlns:a16="http://schemas.microsoft.com/office/drawing/2014/main" xmlns="" id="{D4977AB0-E9EF-47E6-ABBB-C2C8445D615F}"/>
              </a:ext>
            </a:extLst>
          </p:cNvPr>
          <p:cNvSpPr>
            <a:spLocks noGrp="1" noChangeArrowheads="1"/>
          </p:cNvSpPr>
          <p:nvPr>
            <p:ph type="title"/>
          </p:nvPr>
        </p:nvSpPr>
        <p:spPr/>
        <p:txBody>
          <a:bodyPr/>
          <a:lstStyle/>
          <a:p>
            <a:r>
              <a:rPr lang="en-US" altLang="en-US"/>
              <a:t>Effect of step size</a:t>
            </a:r>
          </a:p>
        </p:txBody>
      </p:sp>
      <p:graphicFrame>
        <p:nvGraphicFramePr>
          <p:cNvPr id="9218" name="Object 81">
            <a:extLst>
              <a:ext uri="{FF2B5EF4-FFF2-40B4-BE49-F238E27FC236}">
                <a16:creationId xmlns:a16="http://schemas.microsoft.com/office/drawing/2014/main" xmlns="" id="{1F63E781-6251-4630-9384-8360B8318AB6}"/>
              </a:ext>
            </a:extLst>
          </p:cNvPr>
          <p:cNvGraphicFramePr>
            <a:graphicFrameLocks noGrp="1" noChangeAspect="1"/>
          </p:cNvGraphicFramePr>
          <p:nvPr>
            <p:ph idx="1"/>
          </p:nvPr>
        </p:nvGraphicFramePr>
        <p:xfrm>
          <a:off x="3294063" y="4024313"/>
          <a:ext cx="876300" cy="152400"/>
        </p:xfrm>
        <a:graphic>
          <a:graphicData uri="http://schemas.openxmlformats.org/presentationml/2006/ole">
            <p:oleObj spid="_x0000_s9218" name="Equation" r:id="rId4" imgW="1167893" imgH="203112" progId="Equation.3">
              <p:embed/>
            </p:oleObj>
          </a:graphicData>
        </a:graphic>
      </p:graphicFrame>
      <p:sp>
        <p:nvSpPr>
          <p:cNvPr id="9236" name="Footer Placeholder 4">
            <a:extLst>
              <a:ext uri="{FF2B5EF4-FFF2-40B4-BE49-F238E27FC236}">
                <a16:creationId xmlns:a16="http://schemas.microsoft.com/office/drawing/2014/main" xmlns="" id="{0F4F7308-ECDA-4073-9EDE-7E9DB2A8807D}"/>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9237" name="Slide Number Placeholder 5">
            <a:extLst>
              <a:ext uri="{FF2B5EF4-FFF2-40B4-BE49-F238E27FC236}">
                <a16:creationId xmlns:a16="http://schemas.microsoft.com/office/drawing/2014/main" xmlns="" id="{D05448B4-79F4-45A5-A195-7C5B7BE542E7}"/>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298F7DE-1CB0-4757-BA02-1F8DC864BE56}" type="slidenum">
              <a:rPr lang="en-US" altLang="en-US" sz="1400"/>
              <a:pPr eaLnBrk="1" hangingPunct="1"/>
              <a:t>19</a:t>
            </a:fld>
            <a:endParaRPr lang="en-US" altLang="en-US" sz="1400"/>
          </a:p>
        </p:txBody>
      </p:sp>
      <p:sp>
        <p:nvSpPr>
          <p:cNvPr id="9239" name="Rectangle 77">
            <a:extLst>
              <a:ext uri="{FF2B5EF4-FFF2-40B4-BE49-F238E27FC236}">
                <a16:creationId xmlns:a16="http://schemas.microsoft.com/office/drawing/2014/main" xmlns="" id="{6B1F97A0-703D-4705-B233-93F9CA570FAC}"/>
              </a:ext>
            </a:extLst>
          </p:cNvPr>
          <p:cNvSpPr>
            <a:spLocks noChangeArrowheads="1"/>
          </p:cNvSpPr>
          <p:nvPr/>
        </p:nvSpPr>
        <p:spPr bwMode="auto">
          <a:xfrm>
            <a:off x="431473" y="2207940"/>
            <a:ext cx="8201284"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b="1"/>
              <a:t>Table 1.  Temperature at 480 seconds as a function of step size, h</a:t>
            </a:r>
          </a:p>
        </p:txBody>
      </p:sp>
      <p:sp>
        <p:nvSpPr>
          <p:cNvPr id="9240" name="Text Box 83">
            <a:extLst>
              <a:ext uri="{FF2B5EF4-FFF2-40B4-BE49-F238E27FC236}">
                <a16:creationId xmlns:a16="http://schemas.microsoft.com/office/drawing/2014/main" xmlns="" id="{B9F6E7EF-3528-4BF0-AB20-8900214BF607}"/>
              </a:ext>
            </a:extLst>
          </p:cNvPr>
          <p:cNvSpPr txBox="1">
            <a:spLocks noChangeArrowheads="1"/>
          </p:cNvSpPr>
          <p:nvPr/>
        </p:nvSpPr>
        <p:spPr bwMode="auto">
          <a:xfrm>
            <a:off x="5014912" y="5486400"/>
            <a:ext cx="941283"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900"/>
              <a:t>(exact)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68FA07F-37E7-46BA-A861-972099ED4131}"/>
              </a:ext>
            </a:extLst>
          </p:cNvPr>
          <p:cNvPicPr>
            <a:picLocks noChangeAspect="1"/>
          </p:cNvPicPr>
          <p:nvPr/>
        </p:nvPicPr>
        <p:blipFill>
          <a:blip r:embed="rId2" cstate="print"/>
          <a:stretch>
            <a:fillRect/>
          </a:stretch>
        </p:blipFill>
        <p:spPr>
          <a:xfrm>
            <a:off x="837382" y="532687"/>
            <a:ext cx="7469237" cy="5792626"/>
          </a:xfrm>
          <a:prstGeom prst="rect">
            <a:avLst/>
          </a:prstGeom>
        </p:spPr>
      </p:pic>
    </p:spTree>
    <p:extLst>
      <p:ext uri="{BB962C8B-B14F-4D97-AF65-F5344CB8AC3E}">
        <p14:creationId xmlns:p14="http://schemas.microsoft.com/office/powerpoint/2010/main" xmlns="" val="3815924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a:extLst>
              <a:ext uri="{FF2B5EF4-FFF2-40B4-BE49-F238E27FC236}">
                <a16:creationId xmlns:a16="http://schemas.microsoft.com/office/drawing/2014/main" xmlns="" id="{60250A23-9812-4637-9776-A162D6BBC684}"/>
              </a:ext>
            </a:extLst>
          </p:cNvPr>
          <p:cNvSpPr>
            <a:spLocks noGrp="1" noChangeArrowheads="1"/>
          </p:cNvSpPr>
          <p:nvPr>
            <p:ph type="title"/>
          </p:nvPr>
        </p:nvSpPr>
        <p:spPr/>
        <p:txBody>
          <a:bodyPr/>
          <a:lstStyle/>
          <a:p>
            <a:r>
              <a:rPr lang="en-US" altLang="en-US"/>
              <a:t>Comparison with exact results</a:t>
            </a:r>
          </a:p>
        </p:txBody>
      </p:sp>
      <p:graphicFrame>
        <p:nvGraphicFramePr>
          <p:cNvPr id="10242" name="Object 31">
            <a:extLst>
              <a:ext uri="{FF2B5EF4-FFF2-40B4-BE49-F238E27FC236}">
                <a16:creationId xmlns:a16="http://schemas.microsoft.com/office/drawing/2014/main" xmlns="" id="{CB9CAC16-3FD2-4D49-80D2-5C8233450B3C}"/>
              </a:ext>
            </a:extLst>
          </p:cNvPr>
          <p:cNvGraphicFramePr>
            <a:graphicFrameLocks noGrp="1" noChangeAspect="1"/>
          </p:cNvGraphicFramePr>
          <p:nvPr>
            <p:ph idx="1"/>
          </p:nvPr>
        </p:nvGraphicFramePr>
        <p:xfrm>
          <a:off x="2343150" y="2641600"/>
          <a:ext cx="3857625" cy="2595563"/>
        </p:xfrm>
        <a:graphic>
          <a:graphicData uri="http://schemas.openxmlformats.org/presentationml/2006/ole">
            <p:oleObj spid="_x0000_s10242" name="Chart" r:id="rId4" imgW="3581522" imgH="2409881" progId="">
              <p:embed/>
            </p:oleObj>
          </a:graphicData>
        </a:graphic>
      </p:graphicFrame>
      <p:sp>
        <p:nvSpPr>
          <p:cNvPr id="10243" name="Footer Placeholder 4">
            <a:extLst>
              <a:ext uri="{FF2B5EF4-FFF2-40B4-BE49-F238E27FC236}">
                <a16:creationId xmlns:a16="http://schemas.microsoft.com/office/drawing/2014/main" xmlns="" id="{5462F57D-D765-40A0-87E9-F817AEC32F70}"/>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10244" name="Slide Number Placeholder 5">
            <a:extLst>
              <a:ext uri="{FF2B5EF4-FFF2-40B4-BE49-F238E27FC236}">
                <a16:creationId xmlns:a16="http://schemas.microsoft.com/office/drawing/2014/main" xmlns="" id="{744C2AB0-9EA4-4809-AFF6-13F11B457967}"/>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B6FBBBE-BC56-4C75-A53A-6E5C0421F0FD}" type="slidenum">
              <a:rPr lang="en-US" altLang="en-US" sz="1400"/>
              <a:pPr eaLnBrk="1" hangingPunct="1"/>
              <a:t>20</a:t>
            </a:fld>
            <a:endParaRPr lang="en-US" altLang="en-US" sz="1400"/>
          </a:p>
        </p:txBody>
      </p:sp>
      <p:sp>
        <p:nvSpPr>
          <p:cNvPr id="10246" name="Rectangle 33">
            <a:extLst>
              <a:ext uri="{FF2B5EF4-FFF2-40B4-BE49-F238E27FC236}">
                <a16:creationId xmlns:a16="http://schemas.microsoft.com/office/drawing/2014/main" xmlns="" id="{63D1A512-010F-4F76-8D2A-12200859ACE5}"/>
              </a:ext>
            </a:extLst>
          </p:cNvPr>
          <p:cNvSpPr>
            <a:spLocks noChangeArrowheads="1"/>
          </p:cNvSpPr>
          <p:nvPr/>
        </p:nvSpPr>
        <p:spPr bwMode="auto">
          <a:xfrm>
            <a:off x="1143001" y="5713140"/>
            <a:ext cx="9293185"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b="1"/>
              <a:t>Figure 4.</a:t>
            </a:r>
            <a:r>
              <a:rPr lang="en-US" altLang="en-US" sz="1900"/>
              <a:t>  Comparison of Euler’s method with exact solution for different step sizes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a:extLst>
              <a:ext uri="{FF2B5EF4-FFF2-40B4-BE49-F238E27FC236}">
                <a16:creationId xmlns:a16="http://schemas.microsoft.com/office/drawing/2014/main" xmlns="" id="{43DD45D1-5468-4439-B3AA-910CB583085F}"/>
              </a:ext>
            </a:extLst>
          </p:cNvPr>
          <p:cNvSpPr>
            <a:spLocks noGrp="1" noChangeArrowheads="1"/>
          </p:cNvSpPr>
          <p:nvPr>
            <p:ph type="title"/>
          </p:nvPr>
        </p:nvSpPr>
        <p:spPr/>
        <p:txBody>
          <a:bodyPr/>
          <a:lstStyle/>
          <a:p>
            <a:r>
              <a:rPr lang="en-US" altLang="en-US" sz="4000">
                <a:cs typeface="Times New Roman" panose="02020603050405020304" pitchFamily="18" charset="0"/>
              </a:rPr>
              <a:t>Effects of step size on Euler’s Method</a:t>
            </a:r>
          </a:p>
        </p:txBody>
      </p:sp>
      <p:graphicFrame>
        <p:nvGraphicFramePr>
          <p:cNvPr id="11266" name="Object 15">
            <a:extLst>
              <a:ext uri="{FF2B5EF4-FFF2-40B4-BE49-F238E27FC236}">
                <a16:creationId xmlns:a16="http://schemas.microsoft.com/office/drawing/2014/main" xmlns="" id="{33FF0E5B-830B-4C3E-88EB-41775CC7CE3F}"/>
              </a:ext>
            </a:extLst>
          </p:cNvPr>
          <p:cNvGraphicFramePr>
            <a:graphicFrameLocks noGrp="1" noChangeAspect="1"/>
          </p:cNvGraphicFramePr>
          <p:nvPr>
            <p:ph idx="1"/>
          </p:nvPr>
        </p:nvGraphicFramePr>
        <p:xfrm>
          <a:off x="2114550" y="2592388"/>
          <a:ext cx="4329113" cy="2751137"/>
        </p:xfrm>
        <a:graphic>
          <a:graphicData uri="http://schemas.openxmlformats.org/presentationml/2006/ole">
            <p:oleObj spid="_x0000_s11266" name="Chart" r:id="rId4" imgW="4076680" imgH="2590853" progId="">
              <p:embed/>
            </p:oleObj>
          </a:graphicData>
        </a:graphic>
      </p:graphicFrame>
      <p:sp>
        <p:nvSpPr>
          <p:cNvPr id="11267" name="Footer Placeholder 4">
            <a:extLst>
              <a:ext uri="{FF2B5EF4-FFF2-40B4-BE49-F238E27FC236}">
                <a16:creationId xmlns:a16="http://schemas.microsoft.com/office/drawing/2014/main" xmlns="" id="{E1A5E412-F8F5-4BDB-A473-F9522732EE66}"/>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11268" name="Slide Number Placeholder 5">
            <a:extLst>
              <a:ext uri="{FF2B5EF4-FFF2-40B4-BE49-F238E27FC236}">
                <a16:creationId xmlns:a16="http://schemas.microsoft.com/office/drawing/2014/main" xmlns="" id="{625E331E-02E5-45A0-95F1-A1171B308824}"/>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04435A49-642A-4964-BD5E-46D80023729C}" type="slidenum">
              <a:rPr lang="en-US" altLang="en-US" sz="1400"/>
              <a:pPr eaLnBrk="1" hangingPunct="1"/>
              <a:t>21</a:t>
            </a:fld>
            <a:endParaRPr lang="en-US" altLang="en-US" sz="1400"/>
          </a:p>
        </p:txBody>
      </p:sp>
      <p:sp>
        <p:nvSpPr>
          <p:cNvPr id="11270" name="Rectangle 17">
            <a:extLst>
              <a:ext uri="{FF2B5EF4-FFF2-40B4-BE49-F238E27FC236}">
                <a16:creationId xmlns:a16="http://schemas.microsoft.com/office/drawing/2014/main" xmlns="" id="{CEADBCEE-4AD0-4E4A-9595-A3B832EDB0F4}"/>
              </a:ext>
            </a:extLst>
          </p:cNvPr>
          <p:cNvSpPr>
            <a:spLocks noChangeArrowheads="1"/>
          </p:cNvSpPr>
          <p:nvPr/>
        </p:nvSpPr>
        <p:spPr bwMode="auto">
          <a:xfrm>
            <a:off x="2171700" y="5941740"/>
            <a:ext cx="5415009"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b="1"/>
              <a:t>Figure 5.</a:t>
            </a:r>
            <a:r>
              <a:rPr lang="en-US" altLang="en-US" sz="1900"/>
              <a:t>  Effect of step size in Euler’s method.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r>
              <a:rPr lang="en-US" altLang="en-US" smtClean="0"/>
              <a:t>Runge-Kutta 2</a:t>
            </a:r>
            <a:r>
              <a:rPr lang="en-US" altLang="en-US" baseline="30000" smtClean="0"/>
              <a:t>nd</a:t>
            </a:r>
            <a:r>
              <a:rPr lang="en-US" altLang="en-US" smtClean="0"/>
              <a:t> Order Method</a:t>
            </a:r>
          </a:p>
        </p:txBody>
      </p:sp>
      <p:graphicFrame>
        <p:nvGraphicFramePr>
          <p:cNvPr id="1029" name="Object 14"/>
          <p:cNvGraphicFramePr>
            <a:graphicFrameLocks noGrp="1" noChangeAspect="1"/>
          </p:cNvGraphicFramePr>
          <p:nvPr>
            <p:ph idx="1"/>
          </p:nvPr>
        </p:nvGraphicFramePr>
        <p:xfrm>
          <a:off x="2859088" y="2112963"/>
          <a:ext cx="1939925" cy="536575"/>
        </p:xfrm>
        <a:graphic>
          <a:graphicData uri="http://schemas.openxmlformats.org/presentationml/2006/ole">
            <p:oleObj spid="_x0000_s12290" name="Equation" r:id="rId4" imgW="1422400" imgH="393700" progId="Equation.3">
              <p:embed/>
            </p:oleObj>
          </a:graphicData>
        </a:graphic>
      </p:graphicFrame>
      <p:sp>
        <p:nvSpPr>
          <p:cNvPr id="103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103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15588EC5-15BD-4EF4-A883-7FD0FED65EB2}" type="slidenum">
              <a:rPr lang="en-US" altLang="en-US" sz="1400"/>
              <a:pPr eaLnBrk="1" hangingPunct="1"/>
              <a:t>22</a:t>
            </a:fld>
            <a:endParaRPr lang="en-US" altLang="en-US" sz="1400"/>
          </a:p>
        </p:txBody>
      </p:sp>
      <p:sp>
        <p:nvSpPr>
          <p:cNvPr id="1033" name="Rectangle 4"/>
          <p:cNvSpPr>
            <a:spLocks noChangeArrowheads="1"/>
          </p:cNvSpPr>
          <p:nvPr/>
        </p:nvSpPr>
        <p:spPr bwMode="auto">
          <a:xfrm>
            <a:off x="2171701" y="3122340"/>
            <a:ext cx="4839210"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a:t>Runge Kutta 2nd order method is given by </a:t>
            </a:r>
          </a:p>
        </p:txBody>
      </p:sp>
      <p:graphicFrame>
        <p:nvGraphicFramePr>
          <p:cNvPr id="1026" name="Object 5"/>
          <p:cNvGraphicFramePr>
            <a:graphicFrameLocks noChangeAspect="1"/>
          </p:cNvGraphicFramePr>
          <p:nvPr/>
        </p:nvGraphicFramePr>
        <p:xfrm>
          <a:off x="2171700" y="3657602"/>
          <a:ext cx="2057400" cy="409575"/>
        </p:xfrm>
        <a:graphic>
          <a:graphicData uri="http://schemas.openxmlformats.org/presentationml/2006/ole">
            <p:oleObj spid="_x0000_s12291" name="Equation" r:id="rId5" imgW="1536700" imgH="228600" progId="Equation.3">
              <p:embed/>
            </p:oleObj>
          </a:graphicData>
        </a:graphic>
      </p:graphicFrame>
      <p:sp>
        <p:nvSpPr>
          <p:cNvPr id="1034" name="Rectangle 7"/>
          <p:cNvSpPr>
            <a:spLocks noChangeArrowheads="1"/>
          </p:cNvSpPr>
          <p:nvPr/>
        </p:nvSpPr>
        <p:spPr bwMode="auto">
          <a:xfrm>
            <a:off x="2063877" y="4265340"/>
            <a:ext cx="845488"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a:t>where</a:t>
            </a:r>
          </a:p>
        </p:txBody>
      </p:sp>
      <p:graphicFrame>
        <p:nvGraphicFramePr>
          <p:cNvPr id="1027" name="Object 9"/>
          <p:cNvGraphicFramePr>
            <a:graphicFrameLocks noChangeAspect="1"/>
          </p:cNvGraphicFramePr>
          <p:nvPr/>
        </p:nvGraphicFramePr>
        <p:xfrm>
          <a:off x="2171700" y="4800602"/>
          <a:ext cx="1028700" cy="379413"/>
        </p:xfrm>
        <a:graphic>
          <a:graphicData uri="http://schemas.openxmlformats.org/presentationml/2006/ole">
            <p:oleObj spid="_x0000_s12292" name="Equation" r:id="rId6" imgW="825500" imgH="228600" progId="Equation.3">
              <p:embed/>
            </p:oleObj>
          </a:graphicData>
        </a:graphic>
      </p:graphicFrame>
      <p:graphicFrame>
        <p:nvGraphicFramePr>
          <p:cNvPr id="1028" name="Object 8"/>
          <p:cNvGraphicFramePr>
            <a:graphicFrameLocks noChangeAspect="1"/>
          </p:cNvGraphicFramePr>
          <p:nvPr/>
        </p:nvGraphicFramePr>
        <p:xfrm>
          <a:off x="2171700" y="5334002"/>
          <a:ext cx="1885950" cy="334963"/>
        </p:xfrm>
        <a:graphic>
          <a:graphicData uri="http://schemas.openxmlformats.org/presentationml/2006/ole">
            <p:oleObj spid="_x0000_s12293" name="Equation" r:id="rId7" imgW="1714500" imgH="228600" progId="Equation.3">
              <p:embed/>
            </p:oleObj>
          </a:graphicData>
        </a:graphic>
      </p:graphicFrame>
      <p:sp>
        <p:nvSpPr>
          <p:cNvPr id="1035" name="Text Box 13"/>
          <p:cNvSpPr txBox="1">
            <a:spLocks noChangeArrowheads="1"/>
          </p:cNvSpPr>
          <p:nvPr/>
        </p:nvSpPr>
        <p:spPr bwMode="auto">
          <a:xfrm>
            <a:off x="2331243" y="2152650"/>
            <a:ext cx="526939"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900"/>
              <a:t>For</a:t>
            </a:r>
          </a:p>
        </p:txBody>
      </p:sp>
    </p:spTree>
    <p:extLst>
      <p:ext uri="{BB962C8B-B14F-4D97-AF65-F5344CB8AC3E}">
        <p14:creationId xmlns:p14="http://schemas.microsoft.com/office/powerpoint/2010/main" xmlns="" val="28882641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2"/>
          <p:cNvSpPr>
            <a:spLocks noGrp="1" noChangeArrowheads="1"/>
          </p:cNvSpPr>
          <p:nvPr>
            <p:ph type="title"/>
          </p:nvPr>
        </p:nvSpPr>
        <p:spPr/>
        <p:txBody>
          <a:bodyPr/>
          <a:lstStyle/>
          <a:p>
            <a:r>
              <a:rPr lang="en-US" altLang="en-US" sz="4000"/>
              <a:t> Heun’s Method</a:t>
            </a:r>
          </a:p>
        </p:txBody>
      </p:sp>
      <p:pic>
        <p:nvPicPr>
          <p:cNvPr id="2063" name="Picture 414"/>
          <p:cNvPicPr>
            <a:picLocks noGrp="1" noChangeAspect="1" noChangeArrowheads="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3041650" y="3933031"/>
            <a:ext cx="3060700" cy="393700"/>
          </a:xfrm>
          <a:noFill/>
        </p:spPr>
      </p:pic>
      <p:sp>
        <p:nvSpPr>
          <p:cNvPr id="205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205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E3B32745-F275-4141-B8AC-16B2245FAAD1}" type="slidenum">
              <a:rPr lang="en-US" altLang="en-US" sz="1400"/>
              <a:pPr eaLnBrk="1" hangingPunct="1"/>
              <a:t>23</a:t>
            </a:fld>
            <a:endParaRPr lang="en-US" altLang="en-US" sz="1400"/>
          </a:p>
        </p:txBody>
      </p:sp>
      <p:grpSp>
        <p:nvGrpSpPr>
          <p:cNvPr id="2" name="Group 390"/>
          <p:cNvGrpSpPr>
            <a:grpSpLocks noChangeAspect="1"/>
          </p:cNvGrpSpPr>
          <p:nvPr/>
        </p:nvGrpSpPr>
        <p:grpSpPr bwMode="auto">
          <a:xfrm>
            <a:off x="2971800" y="1905002"/>
            <a:ext cx="5029200" cy="3514725"/>
            <a:chOff x="2100" y="2320"/>
            <a:chExt cx="10333" cy="5416"/>
          </a:xfrm>
        </p:grpSpPr>
        <p:sp>
          <p:nvSpPr>
            <p:cNvPr id="2068" name="AutoShape 391"/>
            <p:cNvSpPr>
              <a:spLocks noChangeAspect="1" noChangeArrowheads="1"/>
            </p:cNvSpPr>
            <p:nvPr/>
          </p:nvSpPr>
          <p:spPr bwMode="auto">
            <a:xfrm>
              <a:off x="2100" y="2320"/>
              <a:ext cx="10333" cy="5416"/>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69" name="Line 392"/>
            <p:cNvSpPr>
              <a:spLocks noChangeShapeType="1"/>
            </p:cNvSpPr>
            <p:nvPr/>
          </p:nvSpPr>
          <p:spPr bwMode="auto">
            <a:xfrm flipV="1">
              <a:off x="3008" y="3048"/>
              <a:ext cx="0" cy="46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0" name="Line 393"/>
            <p:cNvSpPr>
              <a:spLocks noChangeShapeType="1"/>
            </p:cNvSpPr>
            <p:nvPr/>
          </p:nvSpPr>
          <p:spPr bwMode="auto">
            <a:xfrm>
              <a:off x="2108" y="7188"/>
              <a:ext cx="72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1" name="Freeform 394"/>
            <p:cNvSpPr>
              <a:spLocks/>
            </p:cNvSpPr>
            <p:nvPr/>
          </p:nvSpPr>
          <p:spPr bwMode="auto">
            <a:xfrm>
              <a:off x="3548" y="4279"/>
              <a:ext cx="5580" cy="1289"/>
            </a:xfrm>
            <a:custGeom>
              <a:avLst/>
              <a:gdLst>
                <a:gd name="T0" fmla="*/ 0 w 5580"/>
                <a:gd name="T1" fmla="*/ 1287 h 1290"/>
                <a:gd name="T2" fmla="*/ 540 w 5580"/>
                <a:gd name="T3" fmla="*/ 747 h 1290"/>
                <a:gd name="T4" fmla="*/ 1800 w 5580"/>
                <a:gd name="T5" fmla="*/ 210 h 1290"/>
                <a:gd name="T6" fmla="*/ 3780 w 5580"/>
                <a:gd name="T7" fmla="*/ 30 h 1290"/>
                <a:gd name="T8" fmla="*/ 5580 w 5580"/>
                <a:gd name="T9" fmla="*/ 30 h 1290"/>
                <a:gd name="T10" fmla="*/ 0 60000 65536"/>
                <a:gd name="T11" fmla="*/ 0 60000 65536"/>
                <a:gd name="T12" fmla="*/ 0 60000 65536"/>
                <a:gd name="T13" fmla="*/ 0 60000 65536"/>
                <a:gd name="T14" fmla="*/ 0 60000 65536"/>
                <a:gd name="T15" fmla="*/ 0 w 5580"/>
                <a:gd name="T16" fmla="*/ 0 h 1290"/>
                <a:gd name="T17" fmla="*/ 5580 w 5580"/>
                <a:gd name="T18" fmla="*/ 1290 h 1290"/>
              </a:gdLst>
              <a:ahLst/>
              <a:cxnLst>
                <a:cxn ang="T10">
                  <a:pos x="T0" y="T1"/>
                </a:cxn>
                <a:cxn ang="T11">
                  <a:pos x="T2" y="T3"/>
                </a:cxn>
                <a:cxn ang="T12">
                  <a:pos x="T4" y="T5"/>
                </a:cxn>
                <a:cxn ang="T13">
                  <a:pos x="T6" y="T7"/>
                </a:cxn>
                <a:cxn ang="T14">
                  <a:pos x="T8" y="T9"/>
                </a:cxn>
              </a:cxnLst>
              <a:rect l="T15" t="T16" r="T17" b="T18"/>
              <a:pathLst>
                <a:path w="5580" h="1290">
                  <a:moveTo>
                    <a:pt x="0" y="1290"/>
                  </a:moveTo>
                  <a:cubicBezTo>
                    <a:pt x="120" y="1110"/>
                    <a:pt x="240" y="930"/>
                    <a:pt x="540" y="750"/>
                  </a:cubicBezTo>
                  <a:cubicBezTo>
                    <a:pt x="840" y="570"/>
                    <a:pt x="1260" y="330"/>
                    <a:pt x="1800" y="210"/>
                  </a:cubicBezTo>
                  <a:cubicBezTo>
                    <a:pt x="2340" y="90"/>
                    <a:pt x="3150" y="60"/>
                    <a:pt x="3780" y="30"/>
                  </a:cubicBezTo>
                  <a:cubicBezTo>
                    <a:pt x="4410" y="0"/>
                    <a:pt x="5280" y="30"/>
                    <a:pt x="5580" y="30"/>
                  </a:cubicBezTo>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72" name="Line 395"/>
            <p:cNvSpPr>
              <a:spLocks noChangeShapeType="1"/>
            </p:cNvSpPr>
            <p:nvPr/>
          </p:nvSpPr>
          <p:spPr bwMode="auto">
            <a:xfrm>
              <a:off x="3548" y="5568"/>
              <a:ext cx="0" cy="1620"/>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3" name="Line 396"/>
            <p:cNvSpPr>
              <a:spLocks noChangeShapeType="1"/>
            </p:cNvSpPr>
            <p:nvPr/>
          </p:nvSpPr>
          <p:spPr bwMode="auto">
            <a:xfrm>
              <a:off x="7508" y="3229"/>
              <a:ext cx="0" cy="3959"/>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4" name="Line 397"/>
            <p:cNvSpPr>
              <a:spLocks noChangeShapeType="1"/>
            </p:cNvSpPr>
            <p:nvPr/>
          </p:nvSpPr>
          <p:spPr bwMode="auto">
            <a:xfrm flipV="1">
              <a:off x="3548" y="3229"/>
              <a:ext cx="3960" cy="2519"/>
            </a:xfrm>
            <a:prstGeom prst="line">
              <a:avLst/>
            </a:prstGeom>
            <a:noFill/>
            <a:ln w="9525" cap="rnd">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5" name="Line 398"/>
            <p:cNvSpPr>
              <a:spLocks noChangeShapeType="1"/>
            </p:cNvSpPr>
            <p:nvPr/>
          </p:nvSpPr>
          <p:spPr bwMode="auto">
            <a:xfrm>
              <a:off x="6968" y="3229"/>
              <a:ext cx="12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6" name="Text Box 399"/>
            <p:cNvSpPr txBox="1">
              <a:spLocks noChangeArrowheads="1"/>
            </p:cNvSpPr>
            <p:nvPr/>
          </p:nvSpPr>
          <p:spPr bwMode="auto">
            <a:xfrm>
              <a:off x="9308" y="7008"/>
              <a:ext cx="540" cy="539"/>
            </a:xfrm>
            <a:prstGeom prst="rect">
              <a:avLst/>
            </a:prstGeom>
            <a:solidFill>
              <a:srgbClr val="FFFFFF">
                <a:alpha val="0"/>
              </a:srgbClr>
            </a:solidFill>
            <a:ln w="9525">
              <a:solidFill>
                <a:srgbClr val="FFFFFF"/>
              </a:solidFill>
              <a:miter lim="800000"/>
              <a:headEnd/>
              <a:tailEnd/>
            </a:ln>
          </p:spPr>
          <p:txBody>
            <a:bodyPr lIns="70409" tIns="35204" rIns="70409" bIns="35204"/>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900" i="1"/>
                <a:t>x</a:t>
              </a:r>
              <a:endParaRPr lang="en-US" altLang="en-US" sz="1900"/>
            </a:p>
          </p:txBody>
        </p:sp>
        <p:sp>
          <p:nvSpPr>
            <p:cNvPr id="2077" name="Text Box 400"/>
            <p:cNvSpPr txBox="1">
              <a:spLocks noChangeArrowheads="1"/>
            </p:cNvSpPr>
            <p:nvPr/>
          </p:nvSpPr>
          <p:spPr bwMode="auto">
            <a:xfrm>
              <a:off x="2648" y="2868"/>
              <a:ext cx="540" cy="539"/>
            </a:xfrm>
            <a:prstGeom prst="rect">
              <a:avLst/>
            </a:prstGeom>
            <a:solidFill>
              <a:srgbClr val="FFFFFF">
                <a:alpha val="0"/>
              </a:srgbClr>
            </a:solidFill>
            <a:ln w="9525">
              <a:solidFill>
                <a:srgbClr val="FFFFFF"/>
              </a:solidFill>
              <a:miter lim="800000"/>
              <a:headEnd/>
              <a:tailEnd/>
            </a:ln>
          </p:spPr>
          <p:txBody>
            <a:bodyPr lIns="70409" tIns="35204" rIns="70409" bIns="35204"/>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900" i="1"/>
                <a:t>y</a:t>
              </a:r>
              <a:endParaRPr lang="en-US" altLang="en-US" sz="1900"/>
            </a:p>
          </p:txBody>
        </p:sp>
        <p:sp>
          <p:nvSpPr>
            <p:cNvPr id="2078" name="Text Box 401"/>
            <p:cNvSpPr txBox="1">
              <a:spLocks noChangeArrowheads="1"/>
            </p:cNvSpPr>
            <p:nvPr/>
          </p:nvSpPr>
          <p:spPr bwMode="auto">
            <a:xfrm>
              <a:off x="3368" y="7188"/>
              <a:ext cx="540" cy="539"/>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70409" tIns="35204" rIns="70409" bIns="35204"/>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900" i="1"/>
                <a:t>x</a:t>
              </a:r>
              <a:r>
                <a:rPr lang="en-US" altLang="en-US" sz="900" i="1" baseline="-25000"/>
                <a:t>i</a:t>
              </a:r>
              <a:endParaRPr lang="en-US" altLang="en-US" sz="1900"/>
            </a:p>
          </p:txBody>
        </p:sp>
        <p:sp>
          <p:nvSpPr>
            <p:cNvPr id="2079" name="Text Box 402"/>
            <p:cNvSpPr txBox="1">
              <a:spLocks noChangeArrowheads="1"/>
            </p:cNvSpPr>
            <p:nvPr/>
          </p:nvSpPr>
          <p:spPr bwMode="auto">
            <a:xfrm>
              <a:off x="7140" y="7180"/>
              <a:ext cx="720" cy="530"/>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70409" tIns="35204" rIns="70409" bIns="35204"/>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900" i="1"/>
                <a:t>x</a:t>
              </a:r>
              <a:r>
                <a:rPr lang="en-US" altLang="en-US" sz="900" i="1" baseline="-25000"/>
                <a:t>i+1</a:t>
              </a:r>
              <a:endParaRPr lang="en-US" altLang="en-US" sz="1900"/>
            </a:p>
          </p:txBody>
        </p:sp>
        <p:sp>
          <p:nvSpPr>
            <p:cNvPr id="2080" name="Line 403"/>
            <p:cNvSpPr>
              <a:spLocks noChangeShapeType="1"/>
            </p:cNvSpPr>
            <p:nvPr/>
          </p:nvSpPr>
          <p:spPr bwMode="auto">
            <a:xfrm flipV="1">
              <a:off x="3548" y="3948"/>
              <a:ext cx="3960" cy="180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81" name="Text Box 404"/>
            <p:cNvSpPr txBox="1">
              <a:spLocks noChangeArrowheads="1"/>
            </p:cNvSpPr>
            <p:nvPr/>
          </p:nvSpPr>
          <p:spPr bwMode="auto">
            <a:xfrm>
              <a:off x="7328" y="3588"/>
              <a:ext cx="2287" cy="540"/>
            </a:xfrm>
            <a:prstGeom prst="rect">
              <a:avLst/>
            </a:prstGeom>
            <a:solidFill>
              <a:srgbClr val="FFFFFF">
                <a:alpha val="0"/>
              </a:srgbClr>
            </a:solidFill>
            <a:ln w="9525">
              <a:solidFill>
                <a:srgbClr val="FFFFFF"/>
              </a:solidFill>
              <a:miter lim="800000"/>
              <a:headEnd/>
              <a:tailEnd/>
            </a:ln>
          </p:spPr>
          <p:txBody>
            <a:bodyPr lIns="70409" tIns="35204" rIns="70409" bIns="35204"/>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900" i="1"/>
                <a:t>  </a:t>
              </a:r>
              <a:r>
                <a:rPr lang="en-US" altLang="en-US" sz="1400" i="1">
                  <a:latin typeface="Arial" panose="020B0604020202020204" pitchFamily="34" charset="0"/>
                </a:rPr>
                <a:t>y</a:t>
              </a:r>
              <a:r>
                <a:rPr lang="en-US" altLang="en-US" sz="1400" i="1" baseline="-25000">
                  <a:latin typeface="Arial" panose="020B0604020202020204" pitchFamily="34" charset="0"/>
                </a:rPr>
                <a:t>i+1</a:t>
              </a:r>
              <a:r>
                <a:rPr lang="en-US" altLang="en-US" sz="1400" baseline="-25000">
                  <a:latin typeface="Arial" panose="020B0604020202020204" pitchFamily="34" charset="0"/>
                </a:rPr>
                <a:t>, </a:t>
              </a:r>
              <a:r>
                <a:rPr lang="en-US" altLang="en-US" sz="1400">
                  <a:latin typeface="Arial" panose="020B0604020202020204" pitchFamily="34" charset="0"/>
                </a:rPr>
                <a:t>predicted</a:t>
              </a:r>
              <a:endParaRPr lang="en-US" altLang="en-US" sz="1400"/>
            </a:p>
          </p:txBody>
        </p:sp>
        <p:sp>
          <p:nvSpPr>
            <p:cNvPr id="2082" name="Text Box 405"/>
            <p:cNvSpPr txBox="1">
              <a:spLocks noChangeArrowheads="1"/>
            </p:cNvSpPr>
            <p:nvPr/>
          </p:nvSpPr>
          <p:spPr bwMode="auto">
            <a:xfrm>
              <a:off x="3188" y="5748"/>
              <a:ext cx="540" cy="539"/>
            </a:xfrm>
            <a:prstGeom prst="rect">
              <a:avLst/>
            </a:prstGeom>
            <a:solidFill>
              <a:srgbClr val="FFFFFF">
                <a:alpha val="0"/>
              </a:srgbClr>
            </a:solidFill>
            <a:ln w="9525">
              <a:solidFill>
                <a:srgbClr val="FFFFFF"/>
              </a:solidFill>
              <a:miter lim="800000"/>
              <a:headEnd/>
              <a:tailEnd/>
            </a:ln>
          </p:spPr>
          <p:txBody>
            <a:bodyPr lIns="70409" tIns="35204" rIns="70409" bIns="35204"/>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900" i="1"/>
                <a:t> y</a:t>
              </a:r>
              <a:r>
                <a:rPr lang="en-US" altLang="en-US" sz="900" i="1" baseline="-25000"/>
                <a:t>i</a:t>
              </a:r>
              <a:endParaRPr lang="en-US" altLang="en-US" sz="1900"/>
            </a:p>
          </p:txBody>
        </p:sp>
      </p:grpSp>
      <p:sp>
        <p:nvSpPr>
          <p:cNvPr id="2062" name="Rectangle 410"/>
          <p:cNvSpPr>
            <a:spLocks noChangeArrowheads="1"/>
          </p:cNvSpPr>
          <p:nvPr/>
        </p:nvSpPr>
        <p:spPr bwMode="auto">
          <a:xfrm>
            <a:off x="2800350" y="5484540"/>
            <a:ext cx="6713826"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b="1"/>
              <a:t>Figure 1  </a:t>
            </a:r>
            <a:r>
              <a:rPr lang="en-US" altLang="en-US" sz="1900"/>
              <a:t>Runge-Kutta 2nd order method</a:t>
            </a:r>
            <a:r>
              <a:rPr lang="en-US" altLang="en-US" sz="1900" b="1"/>
              <a:t>  </a:t>
            </a:r>
            <a:r>
              <a:rPr lang="en-US" altLang="en-US" sz="1900"/>
              <a:t>(Heun’s method) </a:t>
            </a:r>
          </a:p>
        </p:txBody>
      </p:sp>
      <p:graphicFrame>
        <p:nvGraphicFramePr>
          <p:cNvPr id="2050" name="Object 411"/>
          <p:cNvGraphicFramePr>
            <a:graphicFrameLocks noChangeAspect="1"/>
          </p:cNvGraphicFramePr>
          <p:nvPr/>
        </p:nvGraphicFramePr>
        <p:xfrm>
          <a:off x="4629150" y="2133602"/>
          <a:ext cx="1543050" cy="288925"/>
        </p:xfrm>
        <a:graphic>
          <a:graphicData uri="http://schemas.openxmlformats.org/presentationml/2006/ole">
            <p:oleObj spid="_x0000_s13314" name="Equation" r:id="rId5" imgW="1625600" imgH="228600" progId="Equation.3">
              <p:embed/>
            </p:oleObj>
          </a:graphicData>
        </a:graphic>
      </p:graphicFrame>
      <p:graphicFrame>
        <p:nvGraphicFramePr>
          <p:cNvPr id="2051" name="Object 416"/>
          <p:cNvGraphicFramePr>
            <a:graphicFrameLocks noChangeAspect="1"/>
          </p:cNvGraphicFramePr>
          <p:nvPr/>
        </p:nvGraphicFramePr>
        <p:xfrm>
          <a:off x="3429000" y="3048000"/>
          <a:ext cx="1028700" cy="293688"/>
        </p:xfrm>
        <a:graphic>
          <a:graphicData uri="http://schemas.openxmlformats.org/presentationml/2006/ole">
            <p:oleObj spid="_x0000_s13315" name="Equation" r:id="rId6" imgW="1066800" imgH="228600" progId="Equation.3">
              <p:embed/>
            </p:oleObj>
          </a:graphicData>
        </a:graphic>
      </p:graphicFrame>
      <p:sp>
        <p:nvSpPr>
          <p:cNvPr id="2064" name="Rectangle 418"/>
          <p:cNvSpPr>
            <a:spLocks noChangeArrowheads="1"/>
          </p:cNvSpPr>
          <p:nvPr/>
        </p:nvSpPr>
        <p:spPr bwMode="auto">
          <a:xfrm>
            <a:off x="915100" y="1903140"/>
            <a:ext cx="1798826"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u="sng"/>
              <a:t>Heun’s method</a:t>
            </a:r>
          </a:p>
        </p:txBody>
      </p:sp>
      <p:graphicFrame>
        <p:nvGraphicFramePr>
          <p:cNvPr id="2052" name="Object 427"/>
          <p:cNvGraphicFramePr>
            <a:graphicFrameLocks noChangeAspect="1"/>
          </p:cNvGraphicFramePr>
          <p:nvPr/>
        </p:nvGraphicFramePr>
        <p:xfrm>
          <a:off x="1428750" y="2736852"/>
          <a:ext cx="514350" cy="625475"/>
        </p:xfrm>
        <a:graphic>
          <a:graphicData uri="http://schemas.openxmlformats.org/presentationml/2006/ole">
            <p:oleObj spid="_x0000_s13316" name="Equation" r:id="rId7" imgW="431613" imgH="393529" progId="Equation.3">
              <p:embed/>
            </p:oleObj>
          </a:graphicData>
        </a:graphic>
      </p:graphicFrame>
      <p:graphicFrame>
        <p:nvGraphicFramePr>
          <p:cNvPr id="2053" name="Object 426"/>
          <p:cNvGraphicFramePr>
            <a:graphicFrameLocks noChangeAspect="1"/>
          </p:cNvGraphicFramePr>
          <p:nvPr/>
        </p:nvGraphicFramePr>
        <p:xfrm>
          <a:off x="1428750" y="3352802"/>
          <a:ext cx="457200" cy="341313"/>
        </p:xfrm>
        <a:graphic>
          <a:graphicData uri="http://schemas.openxmlformats.org/presentationml/2006/ole">
            <p:oleObj spid="_x0000_s13317" name="Equation" r:id="rId8" imgW="393359" imgH="215713" progId="Equation.3">
              <p:embed/>
            </p:oleObj>
          </a:graphicData>
        </a:graphic>
      </p:graphicFrame>
      <p:graphicFrame>
        <p:nvGraphicFramePr>
          <p:cNvPr id="2054" name="Object 425"/>
          <p:cNvGraphicFramePr>
            <a:graphicFrameLocks noChangeAspect="1"/>
          </p:cNvGraphicFramePr>
          <p:nvPr/>
        </p:nvGraphicFramePr>
        <p:xfrm>
          <a:off x="1371600" y="3733801"/>
          <a:ext cx="571500" cy="390525"/>
        </p:xfrm>
        <a:graphic>
          <a:graphicData uri="http://schemas.openxmlformats.org/presentationml/2006/ole">
            <p:oleObj spid="_x0000_s13318" name="Equation" r:id="rId9" imgW="431613" imgH="215806" progId="Equation.3">
              <p:embed/>
            </p:oleObj>
          </a:graphicData>
        </a:graphic>
      </p:graphicFrame>
      <p:sp>
        <p:nvSpPr>
          <p:cNvPr id="2065" name="Rectangle 431"/>
          <p:cNvSpPr>
            <a:spLocks noChangeArrowheads="1"/>
          </p:cNvSpPr>
          <p:nvPr/>
        </p:nvSpPr>
        <p:spPr bwMode="auto">
          <a:xfrm>
            <a:off x="1080592" y="4265340"/>
            <a:ext cx="1379737"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a:t>resulting in</a:t>
            </a:r>
          </a:p>
        </p:txBody>
      </p:sp>
      <p:graphicFrame>
        <p:nvGraphicFramePr>
          <p:cNvPr id="2055" name="Object 432"/>
          <p:cNvGraphicFramePr>
            <a:graphicFrameLocks noChangeAspect="1"/>
          </p:cNvGraphicFramePr>
          <p:nvPr/>
        </p:nvGraphicFramePr>
        <p:xfrm>
          <a:off x="1257300" y="4648202"/>
          <a:ext cx="1600200" cy="574675"/>
        </p:xfrm>
        <a:graphic>
          <a:graphicData uri="http://schemas.openxmlformats.org/presentationml/2006/ole">
            <p:oleObj spid="_x0000_s13319" name="Equation" r:id="rId10" imgW="1587500" imgH="431800" progId="Equation.3">
              <p:embed/>
            </p:oleObj>
          </a:graphicData>
        </a:graphic>
      </p:graphicFrame>
      <p:sp>
        <p:nvSpPr>
          <p:cNvPr id="2066" name="Rectangle 435"/>
          <p:cNvSpPr>
            <a:spLocks noChangeArrowheads="1"/>
          </p:cNvSpPr>
          <p:nvPr/>
        </p:nvSpPr>
        <p:spPr bwMode="auto">
          <a:xfrm>
            <a:off x="1263777" y="5255940"/>
            <a:ext cx="845488"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a:t>where</a:t>
            </a:r>
          </a:p>
        </p:txBody>
      </p:sp>
      <p:graphicFrame>
        <p:nvGraphicFramePr>
          <p:cNvPr id="2056" name="Object 436"/>
          <p:cNvGraphicFramePr>
            <a:graphicFrameLocks noChangeAspect="1"/>
          </p:cNvGraphicFramePr>
          <p:nvPr/>
        </p:nvGraphicFramePr>
        <p:xfrm>
          <a:off x="1257300" y="5711827"/>
          <a:ext cx="857250" cy="307975"/>
        </p:xfrm>
        <a:graphic>
          <a:graphicData uri="http://schemas.openxmlformats.org/presentationml/2006/ole">
            <p:oleObj spid="_x0000_s13320" name="Equation" r:id="rId11" imgW="850900" imgH="228600" progId="Equation.3">
              <p:embed/>
            </p:oleObj>
          </a:graphicData>
        </a:graphic>
      </p:graphicFrame>
      <p:graphicFrame>
        <p:nvGraphicFramePr>
          <p:cNvPr id="2057" name="Object 438"/>
          <p:cNvGraphicFramePr>
            <a:graphicFrameLocks noChangeAspect="1"/>
          </p:cNvGraphicFramePr>
          <p:nvPr/>
        </p:nvGraphicFramePr>
        <p:xfrm>
          <a:off x="1257300" y="6096002"/>
          <a:ext cx="1371600" cy="290513"/>
        </p:xfrm>
        <a:graphic>
          <a:graphicData uri="http://schemas.openxmlformats.org/presentationml/2006/ole">
            <p:oleObj spid="_x0000_s13321" name="Equation" r:id="rId12" imgW="1435100" imgH="228600" progId="Equation.3">
              <p:embed/>
            </p:oleObj>
          </a:graphicData>
        </a:graphic>
      </p:graphicFrame>
      <p:sp>
        <p:nvSpPr>
          <p:cNvPr id="2067" name="Text Box 440"/>
          <p:cNvSpPr txBox="1">
            <a:spLocks noChangeArrowheads="1"/>
          </p:cNvSpPr>
          <p:nvPr/>
        </p:nvSpPr>
        <p:spPr bwMode="auto">
          <a:xfrm>
            <a:off x="1143000" y="2438402"/>
            <a:ext cx="188595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altLang="en-US" sz="1800"/>
              <a:t>Here a</a:t>
            </a:r>
            <a:r>
              <a:rPr lang="en-US" altLang="en-US" sz="1800" baseline="-25000"/>
              <a:t>2</a:t>
            </a:r>
            <a:r>
              <a:rPr lang="en-US" altLang="en-US" sz="1800"/>
              <a:t>=1/2 is chosen</a:t>
            </a:r>
          </a:p>
        </p:txBody>
      </p:sp>
    </p:spTree>
    <p:extLst>
      <p:ext uri="{BB962C8B-B14F-4D97-AF65-F5344CB8AC3E}">
        <p14:creationId xmlns:p14="http://schemas.microsoft.com/office/powerpoint/2010/main" xmlns="" val="1291140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2"/>
          <p:cNvSpPr>
            <a:spLocks noGrp="1" noChangeArrowheads="1"/>
          </p:cNvSpPr>
          <p:nvPr>
            <p:ph type="title"/>
          </p:nvPr>
        </p:nvSpPr>
        <p:spPr/>
        <p:txBody>
          <a:bodyPr/>
          <a:lstStyle/>
          <a:p>
            <a:r>
              <a:rPr lang="en-US" altLang="en-US" sz="4000"/>
              <a:t>How to write Ordinary Differential Equation</a:t>
            </a:r>
          </a:p>
        </p:txBody>
      </p:sp>
      <p:sp>
        <p:nvSpPr>
          <p:cNvPr id="5126"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5127" name="Slide Number Placeholder 7"/>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648DAA5-6C31-4DC1-BBBB-0DC7740F63A0}" type="slidenum">
              <a:rPr lang="en-US" altLang="en-US" sz="1400"/>
              <a:pPr eaLnBrk="1" hangingPunct="1"/>
              <a:t>24</a:t>
            </a:fld>
            <a:endParaRPr lang="en-US" altLang="en-US" sz="1400"/>
          </a:p>
        </p:txBody>
      </p:sp>
      <p:sp>
        <p:nvSpPr>
          <p:cNvPr id="5129" name="Rectangle 18"/>
          <p:cNvSpPr>
            <a:spLocks noChangeArrowheads="1"/>
          </p:cNvSpPr>
          <p:nvPr/>
        </p:nvSpPr>
        <p:spPr bwMode="auto">
          <a:xfrm>
            <a:off x="3800484" y="3502840"/>
            <a:ext cx="111440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b="1">
                <a:latin typeface="Times New Roman" panose="02020603050405020304" pitchFamily="18" charset="0"/>
                <a:cs typeface="Times New Roman" panose="02020603050405020304" pitchFamily="18" charset="0"/>
              </a:rPr>
              <a:t>Example </a:t>
            </a:r>
            <a:endParaRPr lang="en-US" altLang="en-US" sz="18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5122" name="Object 17"/>
          <p:cNvGraphicFramePr>
            <a:graphicFrameLocks noChangeAspect="1"/>
          </p:cNvGraphicFramePr>
          <p:nvPr/>
        </p:nvGraphicFramePr>
        <p:xfrm>
          <a:off x="3714750" y="3995740"/>
          <a:ext cx="1657350" cy="530225"/>
        </p:xfrm>
        <a:graphic>
          <a:graphicData uri="http://schemas.openxmlformats.org/presentationml/2006/ole">
            <p:oleObj spid="_x0000_s14338" name="Equation" r:id="rId4" imgW="1625600" imgH="393700" progId="Equation.3">
              <p:embed/>
            </p:oleObj>
          </a:graphicData>
        </a:graphic>
      </p:graphicFrame>
      <p:sp>
        <p:nvSpPr>
          <p:cNvPr id="5130" name="Rectangle 19"/>
          <p:cNvSpPr>
            <a:spLocks noChangeArrowheads="1"/>
          </p:cNvSpPr>
          <p:nvPr/>
        </p:nvSpPr>
        <p:spPr bwMode="auto">
          <a:xfrm>
            <a:off x="3753473" y="4569641"/>
            <a:ext cx="147989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is rewritten as</a:t>
            </a:r>
            <a:endParaRPr lang="en-US" altLang="en-US" sz="18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5123" name="Object 16"/>
          <p:cNvGraphicFramePr>
            <a:graphicFrameLocks noChangeAspect="1"/>
          </p:cNvGraphicFramePr>
          <p:nvPr/>
        </p:nvGraphicFramePr>
        <p:xfrm>
          <a:off x="3657600" y="4986340"/>
          <a:ext cx="1714500" cy="549275"/>
        </p:xfrm>
        <a:graphic>
          <a:graphicData uri="http://schemas.openxmlformats.org/presentationml/2006/ole">
            <p:oleObj spid="_x0000_s14339" name="Equation" r:id="rId5" imgW="1625600" imgH="393700" progId="Equation.3">
              <p:embed/>
            </p:oleObj>
          </a:graphicData>
        </a:graphic>
      </p:graphicFrame>
      <p:sp>
        <p:nvSpPr>
          <p:cNvPr id="5131" name="Rectangle 20"/>
          <p:cNvSpPr>
            <a:spLocks noChangeArrowheads="1"/>
          </p:cNvSpPr>
          <p:nvPr/>
        </p:nvSpPr>
        <p:spPr bwMode="auto">
          <a:xfrm>
            <a:off x="3858047" y="5560549"/>
            <a:ext cx="11112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600">
                <a:latin typeface="Times New Roman" panose="02020603050405020304" pitchFamily="18" charset="0"/>
                <a:cs typeface="Times New Roman" panose="02020603050405020304" pitchFamily="18" charset="0"/>
              </a:rPr>
              <a:t>In this case</a:t>
            </a:r>
            <a:endParaRPr lang="en-US" altLang="en-US" sz="16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5124" name="Object 15"/>
          <p:cNvGraphicFramePr>
            <a:graphicFrameLocks noChangeAspect="1"/>
          </p:cNvGraphicFramePr>
          <p:nvPr/>
        </p:nvGraphicFramePr>
        <p:xfrm>
          <a:off x="3714750" y="6065838"/>
          <a:ext cx="1600200" cy="412750"/>
        </p:xfrm>
        <a:graphic>
          <a:graphicData uri="http://schemas.openxmlformats.org/presentationml/2006/ole">
            <p:oleObj spid="_x0000_s14340" name="Equation" r:id="rId6" imgW="1333500" imgH="254000" progId="Equation.3">
              <p:embed/>
            </p:oleObj>
          </a:graphicData>
        </a:graphic>
      </p:graphicFrame>
      <p:sp>
        <p:nvSpPr>
          <p:cNvPr id="5132" name="Rectangle 21"/>
          <p:cNvSpPr>
            <a:spLocks noChangeArrowheads="1"/>
          </p:cNvSpPr>
          <p:nvPr/>
        </p:nvSpPr>
        <p:spPr bwMode="auto">
          <a:xfrm>
            <a:off x="1943101" y="2207940"/>
            <a:ext cx="7463966"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a:t>How does one write a first order differential equation in the form of</a:t>
            </a:r>
          </a:p>
        </p:txBody>
      </p:sp>
      <p:graphicFrame>
        <p:nvGraphicFramePr>
          <p:cNvPr id="5125" name="Object 22"/>
          <p:cNvGraphicFramePr>
            <a:graphicFrameLocks noChangeAspect="1"/>
          </p:cNvGraphicFramePr>
          <p:nvPr/>
        </p:nvGraphicFramePr>
        <p:xfrm>
          <a:off x="4057650" y="2819400"/>
          <a:ext cx="867966" cy="566738"/>
        </p:xfrm>
        <a:graphic>
          <a:graphicData uri="http://schemas.openxmlformats.org/presentationml/2006/ole">
            <p:oleObj spid="_x0000_s14341" name="Equation" r:id="rId7" imgW="799753" imgH="393529" progId="Equation.3">
              <p:embed/>
            </p:oleObj>
          </a:graphicData>
        </a:graphic>
      </p:graphicFrame>
    </p:spTree>
    <p:extLst>
      <p:ext uri="{BB962C8B-B14F-4D97-AF65-F5344CB8AC3E}">
        <p14:creationId xmlns:p14="http://schemas.microsoft.com/office/powerpoint/2010/main" xmlns="" val="755399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 name="Rectangle 2"/>
          <p:cNvSpPr>
            <a:spLocks noGrp="1" noChangeArrowheads="1"/>
          </p:cNvSpPr>
          <p:nvPr>
            <p:ph type="title"/>
          </p:nvPr>
        </p:nvSpPr>
        <p:spPr>
          <a:xfrm>
            <a:off x="1485900" y="609600"/>
            <a:ext cx="6343650" cy="1143000"/>
          </a:xfrm>
        </p:spPr>
        <p:txBody>
          <a:bodyPr/>
          <a:lstStyle/>
          <a:p>
            <a:r>
              <a:rPr lang="en-US" altLang="en-US" smtClean="0">
                <a:cs typeface="Times New Roman" panose="02020603050405020304" pitchFamily="18" charset="0"/>
              </a:rPr>
              <a:t>Example</a:t>
            </a:r>
          </a:p>
        </p:txBody>
      </p:sp>
      <p:sp>
        <p:nvSpPr>
          <p:cNvPr id="6152"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6153"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53AE73F7-C179-4A07-80F9-36000FFAA266}" type="slidenum">
              <a:rPr lang="en-US" altLang="en-US" sz="1400"/>
              <a:pPr eaLnBrk="1" hangingPunct="1"/>
              <a:t>25</a:t>
            </a:fld>
            <a:endParaRPr lang="en-US" altLang="en-US" sz="1400"/>
          </a:p>
        </p:txBody>
      </p:sp>
      <p:sp>
        <p:nvSpPr>
          <p:cNvPr id="6155" name="Rectangle 6"/>
          <p:cNvSpPr>
            <a:spLocks noChangeArrowheads="1"/>
          </p:cNvSpPr>
          <p:nvPr/>
        </p:nvSpPr>
        <p:spPr bwMode="auto">
          <a:xfrm>
            <a:off x="1428750" y="1914178"/>
            <a:ext cx="52578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A ball at 1200K is allowed to cool down in air at an ambient temperature of 300K.  Assuming heat is lost only due to radiation, the differential equation for the temperature of the ball is given by</a:t>
            </a:r>
            <a:r>
              <a:rPr lang="en-US" altLang="en-US" sz="1200">
                <a:latin typeface="Times New Roman" panose="02020603050405020304" pitchFamily="18" charset="0"/>
                <a:cs typeface="Times New Roman" panose="02020603050405020304" pitchFamily="18" charset="0"/>
              </a:rPr>
              <a:t> </a:t>
            </a:r>
            <a:endParaRPr lang="en-US" altLang="en-US" sz="11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6146" name="Object 5"/>
          <p:cNvGraphicFramePr>
            <a:graphicFrameLocks noChangeAspect="1"/>
          </p:cNvGraphicFramePr>
          <p:nvPr/>
        </p:nvGraphicFramePr>
        <p:xfrm>
          <a:off x="2114550" y="3124202"/>
          <a:ext cx="3200400" cy="555625"/>
        </p:xfrm>
        <a:graphic>
          <a:graphicData uri="http://schemas.openxmlformats.org/presentationml/2006/ole">
            <p:oleObj spid="_x0000_s15362" name="Equation" r:id="rId4" imgW="2997200" imgH="393700" progId="Equation.3">
              <p:embed/>
            </p:oleObj>
          </a:graphicData>
        </a:graphic>
      </p:graphicFrame>
      <p:sp>
        <p:nvSpPr>
          <p:cNvPr id="6156" name="Rectangle 7"/>
          <p:cNvSpPr>
            <a:spLocks noChangeArrowheads="1"/>
          </p:cNvSpPr>
          <p:nvPr/>
        </p:nvSpPr>
        <p:spPr bwMode="auto">
          <a:xfrm>
            <a:off x="1124232" y="3731310"/>
            <a:ext cx="2371162"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  </a:t>
            </a:r>
            <a:endParaRPr lang="en-US" altLang="en-US" sz="1800">
              <a:latin typeface="Times New Roman" panose="02020603050405020304" pitchFamily="18" charset="0"/>
            </a:endParaRPr>
          </a:p>
          <a:p>
            <a:pPr algn="just"/>
            <a:r>
              <a:rPr lang="en-US" altLang="en-US" sz="1800">
                <a:latin typeface="Times New Roman" panose="02020603050405020304" pitchFamily="18" charset="0"/>
                <a:cs typeface="Times New Roman" panose="02020603050405020304" pitchFamily="18" charset="0"/>
              </a:rPr>
              <a:t>Find the temperature at</a:t>
            </a:r>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6147" name="Object 4"/>
          <p:cNvGraphicFramePr>
            <a:graphicFrameLocks noChangeAspect="1"/>
          </p:cNvGraphicFramePr>
          <p:nvPr/>
        </p:nvGraphicFramePr>
        <p:xfrm>
          <a:off x="3257550" y="4038602"/>
          <a:ext cx="571500" cy="284163"/>
        </p:xfrm>
        <a:graphic>
          <a:graphicData uri="http://schemas.openxmlformats.org/presentationml/2006/ole">
            <p:oleObj spid="_x0000_s15363" name="Equation" r:id="rId5" imgW="482181" imgH="177646" progId="Equation.3">
              <p:embed/>
            </p:oleObj>
          </a:graphicData>
        </a:graphic>
      </p:graphicFrame>
      <p:sp>
        <p:nvSpPr>
          <p:cNvPr id="6157" name="Rectangle 8"/>
          <p:cNvSpPr>
            <a:spLocks noChangeArrowheads="1"/>
          </p:cNvSpPr>
          <p:nvPr/>
        </p:nvSpPr>
        <p:spPr bwMode="auto">
          <a:xfrm>
            <a:off x="3173575" y="4037293"/>
            <a:ext cx="517333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seconds using Heun’s method.  Assume a step size of</a:t>
            </a:r>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6148" name="Object 3"/>
          <p:cNvGraphicFramePr>
            <a:graphicFrameLocks noChangeAspect="1"/>
          </p:cNvGraphicFramePr>
          <p:nvPr/>
        </p:nvGraphicFramePr>
        <p:xfrm>
          <a:off x="1485900" y="4495800"/>
          <a:ext cx="628650" cy="300038"/>
        </p:xfrm>
        <a:graphic>
          <a:graphicData uri="http://schemas.openxmlformats.org/presentationml/2006/ole">
            <p:oleObj spid="_x0000_s15364" name="Equation" r:id="rId6" imgW="507780" imgH="177723" progId="Equation.3">
              <p:embed/>
            </p:oleObj>
          </a:graphicData>
        </a:graphic>
      </p:graphicFrame>
      <p:sp>
        <p:nvSpPr>
          <p:cNvPr id="6158" name="Rectangle 9"/>
          <p:cNvSpPr>
            <a:spLocks noChangeArrowheads="1"/>
          </p:cNvSpPr>
          <p:nvPr/>
        </p:nvSpPr>
        <p:spPr bwMode="auto">
          <a:xfrm>
            <a:off x="1984880" y="4494493"/>
            <a:ext cx="101181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seconds.</a:t>
            </a:r>
            <a:endParaRPr lang="en-US" altLang="en-US" sz="1800">
              <a:latin typeface="Times New Roman" panose="02020603050405020304" pitchFamily="18" charset="0"/>
            </a:endParaRPr>
          </a:p>
        </p:txBody>
      </p:sp>
      <p:graphicFrame>
        <p:nvGraphicFramePr>
          <p:cNvPr id="6149" name="Object 11"/>
          <p:cNvGraphicFramePr>
            <a:graphicFrameLocks noChangeAspect="1"/>
          </p:cNvGraphicFramePr>
          <p:nvPr/>
        </p:nvGraphicFramePr>
        <p:xfrm>
          <a:off x="3086100" y="4953002"/>
          <a:ext cx="2228850" cy="544513"/>
        </p:xfrm>
        <a:graphic>
          <a:graphicData uri="http://schemas.openxmlformats.org/presentationml/2006/ole">
            <p:oleObj spid="_x0000_s15365" name="Equation" r:id="rId7" imgW="2133600" imgH="393700" progId="Equation.3">
              <p:embed/>
            </p:oleObj>
          </a:graphicData>
        </a:graphic>
      </p:graphicFrame>
      <p:graphicFrame>
        <p:nvGraphicFramePr>
          <p:cNvPr id="6150" name="Object 10"/>
          <p:cNvGraphicFramePr>
            <a:graphicFrameLocks noChangeAspect="1"/>
          </p:cNvGraphicFramePr>
          <p:nvPr/>
        </p:nvGraphicFramePr>
        <p:xfrm>
          <a:off x="3086100" y="5562600"/>
          <a:ext cx="2286000" cy="300038"/>
        </p:xfrm>
        <a:graphic>
          <a:graphicData uri="http://schemas.openxmlformats.org/presentationml/2006/ole">
            <p:oleObj spid="_x0000_s15366" name="Equation" r:id="rId8" imgW="2324100" imgH="228600" progId="Equation.3">
              <p:embed/>
            </p:oleObj>
          </a:graphicData>
        </a:graphic>
      </p:graphicFrame>
      <p:graphicFrame>
        <p:nvGraphicFramePr>
          <p:cNvPr id="6151" name="Object 17"/>
          <p:cNvGraphicFramePr>
            <a:graphicFrameLocks noChangeAspect="1"/>
          </p:cNvGraphicFramePr>
          <p:nvPr/>
        </p:nvGraphicFramePr>
        <p:xfrm>
          <a:off x="3086100" y="5880102"/>
          <a:ext cx="1771650" cy="644525"/>
        </p:xfrm>
        <a:graphic>
          <a:graphicData uri="http://schemas.openxmlformats.org/presentationml/2006/ole">
            <p:oleObj spid="_x0000_s15367" name="Equation" r:id="rId9" imgW="1574800" imgH="431800" progId="Equation.3">
              <p:embed/>
            </p:oleObj>
          </a:graphicData>
        </a:graphic>
      </p:graphicFrame>
    </p:spTree>
    <p:extLst>
      <p:ext uri="{BB962C8B-B14F-4D97-AF65-F5344CB8AC3E}">
        <p14:creationId xmlns:p14="http://schemas.microsoft.com/office/powerpoint/2010/main" xmlns="" val="3048828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p:txBody>
          <a:bodyPr/>
          <a:lstStyle/>
          <a:p>
            <a:r>
              <a:rPr lang="en-US" altLang="en-US" smtClean="0">
                <a:cs typeface="Times New Roman" panose="02020603050405020304" pitchFamily="18" charset="0"/>
              </a:rPr>
              <a:t>Solution</a:t>
            </a:r>
          </a:p>
        </p:txBody>
      </p:sp>
      <p:sp>
        <p:nvSpPr>
          <p:cNvPr id="7174"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7175"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2C5D1BA-9136-4D34-94D3-64AC42977C31}" type="slidenum">
              <a:rPr lang="en-US" altLang="en-US" sz="1400"/>
              <a:pPr eaLnBrk="1" hangingPunct="1"/>
              <a:t>26</a:t>
            </a:fld>
            <a:endParaRPr lang="en-US" altLang="en-US" sz="1400"/>
          </a:p>
        </p:txBody>
      </p:sp>
      <p:sp>
        <p:nvSpPr>
          <p:cNvPr id="7177" name="Rectangle 55"/>
          <p:cNvSpPr>
            <a:spLocks noChangeArrowheads="1"/>
          </p:cNvSpPr>
          <p:nvPr/>
        </p:nvSpPr>
        <p:spPr bwMode="auto">
          <a:xfrm>
            <a:off x="1833466" y="1979585"/>
            <a:ext cx="13003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2000">
                <a:latin typeface="Times New Roman" panose="02020603050405020304" pitchFamily="18" charset="0"/>
                <a:cs typeface="Times New Roman" panose="02020603050405020304" pitchFamily="18" charset="0"/>
              </a:rPr>
              <a:t>Step 1:</a:t>
            </a:r>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7170" name="Object 63"/>
          <p:cNvGraphicFramePr>
            <a:graphicFrameLocks noChangeAspect="1"/>
          </p:cNvGraphicFramePr>
          <p:nvPr/>
        </p:nvGraphicFramePr>
        <p:xfrm>
          <a:off x="2928938" y="2090738"/>
          <a:ext cx="2144316" cy="347662"/>
        </p:xfrm>
        <a:graphic>
          <a:graphicData uri="http://schemas.openxmlformats.org/presentationml/2006/ole">
            <p:oleObj spid="_x0000_s16386" name="Equation" r:id="rId4" imgW="1879600" imgH="228600" progId="Equation.3">
              <p:embed/>
            </p:oleObj>
          </a:graphicData>
        </a:graphic>
      </p:graphicFrame>
      <p:graphicFrame>
        <p:nvGraphicFramePr>
          <p:cNvPr id="7171" name="Object 72"/>
          <p:cNvGraphicFramePr>
            <a:graphicFrameLocks noChangeAspect="1"/>
          </p:cNvGraphicFramePr>
          <p:nvPr/>
        </p:nvGraphicFramePr>
        <p:xfrm>
          <a:off x="1885950" y="2667002"/>
          <a:ext cx="2571750" cy="1362075"/>
        </p:xfrm>
        <a:graphic>
          <a:graphicData uri="http://schemas.openxmlformats.org/presentationml/2006/ole">
            <p:oleObj spid="_x0000_s16387" name="Equation" r:id="rId5" imgW="2247900" imgH="889000" progId="Equation.3">
              <p:embed/>
            </p:oleObj>
          </a:graphicData>
        </a:graphic>
      </p:graphicFrame>
      <p:graphicFrame>
        <p:nvGraphicFramePr>
          <p:cNvPr id="7172" name="Object 68"/>
          <p:cNvGraphicFramePr>
            <a:graphicFrameLocks noChangeAspect="1"/>
          </p:cNvGraphicFramePr>
          <p:nvPr/>
        </p:nvGraphicFramePr>
        <p:xfrm>
          <a:off x="4572000" y="2667000"/>
          <a:ext cx="2696766" cy="1676400"/>
        </p:xfrm>
        <a:graphic>
          <a:graphicData uri="http://schemas.openxmlformats.org/presentationml/2006/ole">
            <p:oleObj spid="_x0000_s16388" name="Equation" r:id="rId6" imgW="2387600" imgH="1117600" progId="Equation.3">
              <p:embed/>
            </p:oleObj>
          </a:graphicData>
        </a:graphic>
      </p:graphicFrame>
      <p:graphicFrame>
        <p:nvGraphicFramePr>
          <p:cNvPr id="7173" name="Object 85"/>
          <p:cNvGraphicFramePr>
            <a:graphicFrameLocks noChangeAspect="1"/>
          </p:cNvGraphicFramePr>
          <p:nvPr/>
        </p:nvGraphicFramePr>
        <p:xfrm>
          <a:off x="2228850" y="4419600"/>
          <a:ext cx="3139679" cy="1981200"/>
        </p:xfrm>
        <a:graphic>
          <a:graphicData uri="http://schemas.openxmlformats.org/presentationml/2006/ole">
            <p:oleObj spid="_x0000_s16389" name="Equation" r:id="rId7" imgW="2768600" imgH="1320800" progId="Equation.3">
              <p:embed/>
            </p:oleObj>
          </a:graphicData>
        </a:graphic>
      </p:graphicFrame>
    </p:spTree>
    <p:extLst>
      <p:ext uri="{BB962C8B-B14F-4D97-AF65-F5344CB8AC3E}">
        <p14:creationId xmlns:p14="http://schemas.microsoft.com/office/powerpoint/2010/main" xmlns="" val="394177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Rectangle 2"/>
          <p:cNvSpPr>
            <a:spLocks noGrp="1" noChangeArrowheads="1"/>
          </p:cNvSpPr>
          <p:nvPr>
            <p:ph type="title"/>
          </p:nvPr>
        </p:nvSpPr>
        <p:spPr/>
        <p:txBody>
          <a:bodyPr/>
          <a:lstStyle/>
          <a:p>
            <a:r>
              <a:rPr lang="en-US" altLang="en-US" smtClean="0"/>
              <a:t>Solution Cont</a:t>
            </a:r>
          </a:p>
        </p:txBody>
      </p:sp>
      <p:sp>
        <p:nvSpPr>
          <p:cNvPr id="8198"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8199" name="Slide Number Placeholder 6"/>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165CE1E-E7F8-4305-9FC5-114B26974BDA}" type="slidenum">
              <a:rPr lang="en-US" altLang="en-US" sz="1400"/>
              <a:pPr eaLnBrk="1" hangingPunct="1"/>
              <a:t>27</a:t>
            </a:fld>
            <a:endParaRPr lang="en-US" altLang="en-US" sz="1400"/>
          </a:p>
        </p:txBody>
      </p:sp>
      <p:sp>
        <p:nvSpPr>
          <p:cNvPr id="8201" name="Rectangle 36"/>
          <p:cNvSpPr>
            <a:spLocks noChangeArrowheads="1"/>
          </p:cNvSpPr>
          <p:nvPr/>
        </p:nvSpPr>
        <p:spPr bwMode="auto">
          <a:xfrm>
            <a:off x="1454242" y="2131985"/>
            <a:ext cx="113845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2000" b="1">
                <a:latin typeface="Times New Roman" panose="02020603050405020304" pitchFamily="18" charset="0"/>
                <a:cs typeface="Times New Roman" panose="02020603050405020304" pitchFamily="18" charset="0"/>
              </a:rPr>
              <a:t>Step 2:</a:t>
            </a:r>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8194" name="Object 46"/>
          <p:cNvGraphicFramePr>
            <a:graphicFrameLocks noChangeAspect="1"/>
          </p:cNvGraphicFramePr>
          <p:nvPr/>
        </p:nvGraphicFramePr>
        <p:xfrm>
          <a:off x="2400300" y="2133602"/>
          <a:ext cx="3371850" cy="360363"/>
        </p:xfrm>
        <a:graphic>
          <a:graphicData uri="http://schemas.openxmlformats.org/presentationml/2006/ole">
            <p:oleObj spid="_x0000_s17410" name="Equation" r:id="rId4" imgW="2857500" imgH="228600" progId="Equation.3">
              <p:embed/>
            </p:oleObj>
          </a:graphicData>
        </a:graphic>
      </p:graphicFrame>
      <p:graphicFrame>
        <p:nvGraphicFramePr>
          <p:cNvPr id="8195" name="Object 51"/>
          <p:cNvGraphicFramePr>
            <a:graphicFrameLocks noChangeAspect="1"/>
          </p:cNvGraphicFramePr>
          <p:nvPr/>
        </p:nvGraphicFramePr>
        <p:xfrm>
          <a:off x="1657350" y="2667002"/>
          <a:ext cx="2671763" cy="1363663"/>
        </p:xfrm>
        <a:graphic>
          <a:graphicData uri="http://schemas.openxmlformats.org/presentationml/2006/ole">
            <p:oleObj spid="_x0000_s17411" name="Equation" r:id="rId5" imgW="2374900" imgH="889000" progId="Equation.3">
              <p:embed/>
            </p:oleObj>
          </a:graphicData>
        </a:graphic>
      </p:graphicFrame>
      <p:graphicFrame>
        <p:nvGraphicFramePr>
          <p:cNvPr id="8196" name="Object 60"/>
          <p:cNvGraphicFramePr>
            <a:graphicFrameLocks noChangeAspect="1"/>
          </p:cNvGraphicFramePr>
          <p:nvPr/>
        </p:nvGraphicFramePr>
        <p:xfrm>
          <a:off x="4800601" y="2590800"/>
          <a:ext cx="2846785" cy="1652588"/>
        </p:xfrm>
        <a:graphic>
          <a:graphicData uri="http://schemas.openxmlformats.org/presentationml/2006/ole">
            <p:oleObj spid="_x0000_s17412" name="Equation" r:id="rId6" imgW="2603500" imgH="1117600" progId="Equation.3">
              <p:embed/>
            </p:oleObj>
          </a:graphicData>
        </a:graphic>
      </p:graphicFrame>
      <p:graphicFrame>
        <p:nvGraphicFramePr>
          <p:cNvPr id="8197" name="Object 70"/>
          <p:cNvGraphicFramePr>
            <a:graphicFrameLocks noChangeAspect="1"/>
          </p:cNvGraphicFramePr>
          <p:nvPr/>
        </p:nvGraphicFramePr>
        <p:xfrm>
          <a:off x="2000251" y="4419600"/>
          <a:ext cx="3427810" cy="1981200"/>
        </p:xfrm>
        <a:graphic>
          <a:graphicData uri="http://schemas.openxmlformats.org/presentationml/2006/ole">
            <p:oleObj spid="_x0000_s17413" name="Equation" r:id="rId7" imgW="3022600" imgH="1320800" progId="Equation.3">
              <p:embed/>
            </p:oleObj>
          </a:graphicData>
        </a:graphic>
      </p:graphicFrame>
    </p:spTree>
    <p:extLst>
      <p:ext uri="{BB962C8B-B14F-4D97-AF65-F5344CB8AC3E}">
        <p14:creationId xmlns:p14="http://schemas.microsoft.com/office/powerpoint/2010/main" xmlns="" val="1217397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p:txBody>
          <a:bodyPr/>
          <a:lstStyle/>
          <a:p>
            <a:r>
              <a:rPr lang="en-US" altLang="en-US" sz="4000">
                <a:cs typeface="Times New Roman" panose="02020603050405020304" pitchFamily="18" charset="0"/>
              </a:rPr>
              <a:t>Solution Cont</a:t>
            </a:r>
          </a:p>
        </p:txBody>
      </p:sp>
      <p:sp>
        <p:nvSpPr>
          <p:cNvPr id="922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922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D5CB9F8-9FFE-4DE1-9BA6-D7EF68F6BA78}" type="slidenum">
              <a:rPr lang="en-US" altLang="en-US" sz="1400"/>
              <a:pPr eaLnBrk="1" hangingPunct="1"/>
              <a:t>28</a:t>
            </a:fld>
            <a:endParaRPr lang="en-US" altLang="en-US" sz="1400"/>
          </a:p>
        </p:txBody>
      </p:sp>
      <p:sp>
        <p:nvSpPr>
          <p:cNvPr id="9223" name="Rectangle 19"/>
          <p:cNvSpPr>
            <a:spLocks noChangeArrowheads="1"/>
          </p:cNvSpPr>
          <p:nvPr/>
        </p:nvSpPr>
        <p:spPr bwMode="auto">
          <a:xfrm>
            <a:off x="1257300" y="2587209"/>
            <a:ext cx="634365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a:t>The exact solution of the ordinary differential equation is given by the solution of a non-linear equation as</a:t>
            </a:r>
          </a:p>
        </p:txBody>
      </p:sp>
      <p:graphicFrame>
        <p:nvGraphicFramePr>
          <p:cNvPr id="9218" name="Object 20"/>
          <p:cNvGraphicFramePr>
            <a:graphicFrameLocks noChangeAspect="1"/>
          </p:cNvGraphicFramePr>
          <p:nvPr/>
        </p:nvGraphicFramePr>
        <p:xfrm>
          <a:off x="1663304" y="3411540"/>
          <a:ext cx="5589984" cy="636587"/>
        </p:xfrm>
        <a:graphic>
          <a:graphicData uri="http://schemas.openxmlformats.org/presentationml/2006/ole">
            <p:oleObj spid="_x0000_s18434" name="Equation" r:id="rId4" imgW="4572000" imgH="393700" progId="Equation.3">
              <p:embed/>
            </p:oleObj>
          </a:graphicData>
        </a:graphic>
      </p:graphicFrame>
      <p:sp>
        <p:nvSpPr>
          <p:cNvPr id="9224" name="Rectangle 22"/>
          <p:cNvSpPr>
            <a:spLocks noChangeArrowheads="1"/>
          </p:cNvSpPr>
          <p:nvPr/>
        </p:nvSpPr>
        <p:spPr bwMode="auto">
          <a:xfrm>
            <a:off x="529006" y="4265340"/>
            <a:ext cx="6553654"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a:t>The solution to this nonlinear equation at t=480 seconds is</a:t>
            </a:r>
          </a:p>
        </p:txBody>
      </p:sp>
      <p:graphicFrame>
        <p:nvGraphicFramePr>
          <p:cNvPr id="9219" name="Object 23"/>
          <p:cNvGraphicFramePr>
            <a:graphicFrameLocks noChangeAspect="1"/>
          </p:cNvGraphicFramePr>
          <p:nvPr/>
        </p:nvGraphicFramePr>
        <p:xfrm>
          <a:off x="1512094" y="5008565"/>
          <a:ext cx="1433513" cy="338137"/>
        </p:xfrm>
        <a:graphic>
          <a:graphicData uri="http://schemas.openxmlformats.org/presentationml/2006/ole">
            <p:oleObj spid="_x0000_s18435" name="Equation" r:id="rId5" imgW="1167893" imgH="203112" progId="Equation.3">
              <p:embed/>
            </p:oleObj>
          </a:graphicData>
        </a:graphic>
      </p:graphicFrame>
    </p:spTree>
    <p:extLst>
      <p:ext uri="{BB962C8B-B14F-4D97-AF65-F5344CB8AC3E}">
        <p14:creationId xmlns:p14="http://schemas.microsoft.com/office/powerpoint/2010/main" xmlns="" val="42704671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r>
              <a:rPr lang="en-US" altLang="en-US" smtClean="0"/>
              <a:t>Comparison with exact results</a:t>
            </a:r>
          </a:p>
        </p:txBody>
      </p:sp>
      <p:pic>
        <p:nvPicPr>
          <p:cNvPr id="43014" name="Picture 39"/>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31531" y="2516209"/>
            <a:ext cx="5880938" cy="3227344"/>
          </a:xfrm>
          <a:noFill/>
        </p:spPr>
      </p:pic>
      <p:sp>
        <p:nvSpPr>
          <p:cNvPr id="4301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4301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B235F3B7-B579-4B6B-8F40-3387456620A1}" type="slidenum">
              <a:rPr lang="en-US" altLang="en-US" sz="1400"/>
              <a:pPr eaLnBrk="1" hangingPunct="1"/>
              <a:t>29</a:t>
            </a:fld>
            <a:endParaRPr lang="en-US" altLang="en-US" sz="1400"/>
          </a:p>
        </p:txBody>
      </p:sp>
      <p:sp>
        <p:nvSpPr>
          <p:cNvPr id="43013" name="Rectangle 35"/>
          <p:cNvSpPr>
            <a:spLocks noChangeArrowheads="1"/>
          </p:cNvSpPr>
          <p:nvPr/>
        </p:nvSpPr>
        <p:spPr bwMode="auto">
          <a:xfrm>
            <a:off x="1943100" y="5865540"/>
            <a:ext cx="6363024"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b="1"/>
              <a:t>Figure 2.</a:t>
            </a:r>
            <a:r>
              <a:rPr lang="en-US" altLang="en-US" sz="1900"/>
              <a:t>  Heun’s method results for different step sizes </a:t>
            </a:r>
          </a:p>
        </p:txBody>
      </p:sp>
    </p:spTree>
    <p:extLst>
      <p:ext uri="{BB962C8B-B14F-4D97-AF65-F5344CB8AC3E}">
        <p14:creationId xmlns:p14="http://schemas.microsoft.com/office/powerpoint/2010/main" xmlns="" val="3992713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a:extLst>
              <a:ext uri="{FF2B5EF4-FFF2-40B4-BE49-F238E27FC236}">
                <a16:creationId xmlns:a16="http://schemas.microsoft.com/office/drawing/2014/main" xmlns="" id="{90E68F50-5249-4A46-9983-6B27E424E06E}"/>
              </a:ext>
            </a:extLst>
          </p:cNvPr>
          <p:cNvSpPr>
            <a:spLocks noGrp="1" noChangeArrowheads="1"/>
          </p:cNvSpPr>
          <p:nvPr>
            <p:ph type="title"/>
          </p:nvPr>
        </p:nvSpPr>
        <p:spPr/>
        <p:txBody>
          <a:bodyPr/>
          <a:lstStyle/>
          <a:p>
            <a:r>
              <a:rPr lang="en-US" altLang="en-US" sz="4000"/>
              <a:t>Euler’s Method</a:t>
            </a:r>
          </a:p>
        </p:txBody>
      </p:sp>
      <p:sp>
        <p:nvSpPr>
          <p:cNvPr id="1032" name="Footer Placeholder 5">
            <a:extLst>
              <a:ext uri="{FF2B5EF4-FFF2-40B4-BE49-F238E27FC236}">
                <a16:creationId xmlns:a16="http://schemas.microsoft.com/office/drawing/2014/main" xmlns="" id="{03C783C7-8B1C-4DDA-A44C-84BF97EE5F91}"/>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1033" name="Slide Number Placeholder 6">
            <a:extLst>
              <a:ext uri="{FF2B5EF4-FFF2-40B4-BE49-F238E27FC236}">
                <a16:creationId xmlns:a16="http://schemas.microsoft.com/office/drawing/2014/main" xmlns="" id="{E772E495-27BA-4D1C-9E88-DF25E83E335C}"/>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DDEEADD0-F739-49F3-B17D-68D01CD9E9D1}" type="slidenum">
              <a:rPr lang="en-US" altLang="en-US" sz="1400"/>
              <a:pPr eaLnBrk="1" hangingPunct="1"/>
              <a:t>3</a:t>
            </a:fld>
            <a:endParaRPr lang="en-US" altLang="en-US" sz="1400"/>
          </a:p>
        </p:txBody>
      </p:sp>
      <p:grpSp>
        <p:nvGrpSpPr>
          <p:cNvPr id="2" name="Group 330">
            <a:extLst>
              <a:ext uri="{FF2B5EF4-FFF2-40B4-BE49-F238E27FC236}">
                <a16:creationId xmlns:a16="http://schemas.microsoft.com/office/drawing/2014/main" xmlns="" id="{8F491C7B-3F62-4679-83E5-E323989AC7D1}"/>
              </a:ext>
            </a:extLst>
          </p:cNvPr>
          <p:cNvGrpSpPr>
            <a:grpSpLocks noChangeAspect="1"/>
          </p:cNvGrpSpPr>
          <p:nvPr/>
        </p:nvGrpSpPr>
        <p:grpSpPr bwMode="auto">
          <a:xfrm>
            <a:off x="3200400" y="1981202"/>
            <a:ext cx="4686300" cy="3402013"/>
            <a:chOff x="2172" y="4752"/>
            <a:chExt cx="7966" cy="4337"/>
          </a:xfrm>
        </p:grpSpPr>
        <p:sp>
          <p:nvSpPr>
            <p:cNvPr id="1038" name="AutoShape 351">
              <a:extLst>
                <a:ext uri="{FF2B5EF4-FFF2-40B4-BE49-F238E27FC236}">
                  <a16:creationId xmlns:a16="http://schemas.microsoft.com/office/drawing/2014/main" xmlns="" id="{DCA84AE5-EC3D-45CA-8DC1-E48EA72901CC}"/>
                </a:ext>
              </a:extLst>
            </p:cNvPr>
            <p:cNvSpPr>
              <a:spLocks noChangeAspect="1" noChangeArrowheads="1" noTextEdit="1"/>
            </p:cNvSpPr>
            <p:nvPr/>
          </p:nvSpPr>
          <p:spPr bwMode="auto">
            <a:xfrm>
              <a:off x="2172" y="4752"/>
              <a:ext cx="7966" cy="4337"/>
            </a:xfrm>
            <a:prstGeom prst="rect">
              <a:avLst/>
            </a:prstGeom>
            <a:noFill/>
            <a:ln w="6350">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39" name="Line 350">
              <a:extLst>
                <a:ext uri="{FF2B5EF4-FFF2-40B4-BE49-F238E27FC236}">
                  <a16:creationId xmlns:a16="http://schemas.microsoft.com/office/drawing/2014/main" xmlns="" id="{027367C6-525C-462C-B1CA-1DAC06BFF0C8}"/>
                </a:ext>
              </a:extLst>
            </p:cNvPr>
            <p:cNvSpPr>
              <a:spLocks noChangeShapeType="1"/>
            </p:cNvSpPr>
            <p:nvPr/>
          </p:nvSpPr>
          <p:spPr bwMode="auto">
            <a:xfrm flipV="1">
              <a:off x="3620" y="4760"/>
              <a:ext cx="0" cy="432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0" name="Line 349">
              <a:extLst>
                <a:ext uri="{FF2B5EF4-FFF2-40B4-BE49-F238E27FC236}">
                  <a16:creationId xmlns:a16="http://schemas.microsoft.com/office/drawing/2014/main" xmlns="" id="{D55650DB-A440-42E1-8881-47E0B9F000C7}"/>
                </a:ext>
              </a:extLst>
            </p:cNvPr>
            <p:cNvSpPr>
              <a:spLocks noChangeShapeType="1"/>
            </p:cNvSpPr>
            <p:nvPr/>
          </p:nvSpPr>
          <p:spPr bwMode="auto">
            <a:xfrm>
              <a:off x="2360" y="8361"/>
              <a:ext cx="72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41" name="Freeform 348">
              <a:extLst>
                <a:ext uri="{FF2B5EF4-FFF2-40B4-BE49-F238E27FC236}">
                  <a16:creationId xmlns:a16="http://schemas.microsoft.com/office/drawing/2014/main" xmlns="" id="{C5269580-186B-4ADE-94C8-22CDABFED0AC}"/>
                </a:ext>
              </a:extLst>
            </p:cNvPr>
            <p:cNvSpPr>
              <a:spLocks/>
            </p:cNvSpPr>
            <p:nvPr/>
          </p:nvSpPr>
          <p:spPr bwMode="auto">
            <a:xfrm rot="-300000">
              <a:off x="2360" y="5300"/>
              <a:ext cx="5940" cy="1621"/>
            </a:xfrm>
            <a:custGeom>
              <a:avLst/>
              <a:gdLst>
                <a:gd name="T0" fmla="*/ 0 w 5940"/>
                <a:gd name="T1" fmla="*/ 1444 h 1620"/>
                <a:gd name="T2" fmla="*/ 1080 w 5940"/>
                <a:gd name="T3" fmla="*/ 1624 h 1620"/>
                <a:gd name="T4" fmla="*/ 2880 w 5940"/>
                <a:gd name="T5" fmla="*/ 1444 h 1620"/>
                <a:gd name="T6" fmla="*/ 5040 w 5940"/>
                <a:gd name="T7" fmla="*/ 720 h 1620"/>
                <a:gd name="T8" fmla="*/ 5940 w 5940"/>
                <a:gd name="T9" fmla="*/ 0 h 1620"/>
                <a:gd name="T10" fmla="*/ 0 60000 65536"/>
                <a:gd name="T11" fmla="*/ 0 60000 65536"/>
                <a:gd name="T12" fmla="*/ 0 60000 65536"/>
                <a:gd name="T13" fmla="*/ 0 60000 65536"/>
                <a:gd name="T14" fmla="*/ 0 60000 65536"/>
                <a:gd name="T15" fmla="*/ 0 w 5940"/>
                <a:gd name="T16" fmla="*/ 0 h 1620"/>
                <a:gd name="T17" fmla="*/ 5940 w 5940"/>
                <a:gd name="T18" fmla="*/ 1620 h 1620"/>
              </a:gdLst>
              <a:ahLst/>
              <a:cxnLst>
                <a:cxn ang="T10">
                  <a:pos x="T0" y="T1"/>
                </a:cxn>
                <a:cxn ang="T11">
                  <a:pos x="T2" y="T3"/>
                </a:cxn>
                <a:cxn ang="T12">
                  <a:pos x="T4" y="T5"/>
                </a:cxn>
                <a:cxn ang="T13">
                  <a:pos x="T6" y="T7"/>
                </a:cxn>
                <a:cxn ang="T14">
                  <a:pos x="T8" y="T9"/>
                </a:cxn>
              </a:cxnLst>
              <a:rect l="T15" t="T16" r="T17" b="T18"/>
              <a:pathLst>
                <a:path w="5940" h="1620">
                  <a:moveTo>
                    <a:pt x="0" y="1440"/>
                  </a:moveTo>
                  <a:cubicBezTo>
                    <a:pt x="300" y="1530"/>
                    <a:pt x="600" y="1620"/>
                    <a:pt x="1080" y="1620"/>
                  </a:cubicBezTo>
                  <a:cubicBezTo>
                    <a:pt x="1560" y="1620"/>
                    <a:pt x="2220" y="1590"/>
                    <a:pt x="2880" y="1440"/>
                  </a:cubicBezTo>
                  <a:cubicBezTo>
                    <a:pt x="3540" y="1290"/>
                    <a:pt x="4530" y="960"/>
                    <a:pt x="5040" y="720"/>
                  </a:cubicBezTo>
                  <a:cubicBezTo>
                    <a:pt x="5550" y="480"/>
                    <a:pt x="5745" y="240"/>
                    <a:pt x="5940" y="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42" name="Line 347">
              <a:extLst>
                <a:ext uri="{FF2B5EF4-FFF2-40B4-BE49-F238E27FC236}">
                  <a16:creationId xmlns:a16="http://schemas.microsoft.com/office/drawing/2014/main" xmlns="" id="{26B4CA9B-832D-479E-A4DE-0E0AF88BB17B}"/>
                </a:ext>
              </a:extLst>
            </p:cNvPr>
            <p:cNvSpPr>
              <a:spLocks noChangeShapeType="1"/>
            </p:cNvSpPr>
            <p:nvPr/>
          </p:nvSpPr>
          <p:spPr bwMode="auto">
            <a:xfrm>
              <a:off x="3620" y="7101"/>
              <a:ext cx="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3" name="Line 346">
              <a:extLst>
                <a:ext uri="{FF2B5EF4-FFF2-40B4-BE49-F238E27FC236}">
                  <a16:creationId xmlns:a16="http://schemas.microsoft.com/office/drawing/2014/main" xmlns="" id="{0D0D2068-42F3-49BC-9519-9146CAF8C308}"/>
                </a:ext>
              </a:extLst>
            </p:cNvPr>
            <p:cNvSpPr>
              <a:spLocks noChangeShapeType="1"/>
            </p:cNvSpPr>
            <p:nvPr/>
          </p:nvSpPr>
          <p:spPr bwMode="auto">
            <a:xfrm>
              <a:off x="3620" y="7101"/>
              <a:ext cx="4140" cy="1"/>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4" name="Line 345">
              <a:extLst>
                <a:ext uri="{FF2B5EF4-FFF2-40B4-BE49-F238E27FC236}">
                  <a16:creationId xmlns:a16="http://schemas.microsoft.com/office/drawing/2014/main" xmlns="" id="{834481A8-AA0D-4B2E-A42A-B84761915039}"/>
                </a:ext>
              </a:extLst>
            </p:cNvPr>
            <p:cNvSpPr>
              <a:spLocks noChangeShapeType="1"/>
            </p:cNvSpPr>
            <p:nvPr/>
          </p:nvSpPr>
          <p:spPr bwMode="auto">
            <a:xfrm>
              <a:off x="7760" y="5661"/>
              <a:ext cx="0" cy="2700"/>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5" name="Line 344">
              <a:extLst>
                <a:ext uri="{FF2B5EF4-FFF2-40B4-BE49-F238E27FC236}">
                  <a16:creationId xmlns:a16="http://schemas.microsoft.com/office/drawing/2014/main" xmlns="" id="{13051C67-94E7-4506-B88F-380F9B025227}"/>
                </a:ext>
              </a:extLst>
            </p:cNvPr>
            <p:cNvSpPr>
              <a:spLocks noChangeShapeType="1"/>
            </p:cNvSpPr>
            <p:nvPr/>
          </p:nvSpPr>
          <p:spPr bwMode="auto">
            <a:xfrm flipV="1">
              <a:off x="3620" y="6561"/>
              <a:ext cx="4140" cy="54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6" name="Freeform 343">
              <a:extLst>
                <a:ext uri="{FF2B5EF4-FFF2-40B4-BE49-F238E27FC236}">
                  <a16:creationId xmlns:a16="http://schemas.microsoft.com/office/drawing/2014/main" xmlns="" id="{13F46255-B610-48D2-8849-A8981C3871FB}"/>
                </a:ext>
              </a:extLst>
            </p:cNvPr>
            <p:cNvSpPr>
              <a:spLocks/>
            </p:cNvSpPr>
            <p:nvPr/>
          </p:nvSpPr>
          <p:spPr bwMode="auto">
            <a:xfrm>
              <a:off x="6200" y="6755"/>
              <a:ext cx="71" cy="361"/>
            </a:xfrm>
            <a:custGeom>
              <a:avLst/>
              <a:gdLst>
                <a:gd name="T0" fmla="*/ 0 w 71"/>
                <a:gd name="T1" fmla="*/ 0 h 360"/>
                <a:gd name="T2" fmla="*/ 30 w 71"/>
                <a:gd name="T3" fmla="*/ 304 h 360"/>
                <a:gd name="T4" fmla="*/ 15 w 71"/>
                <a:gd name="T5" fmla="*/ 364 h 360"/>
                <a:gd name="T6" fmla="*/ 0 60000 65536"/>
                <a:gd name="T7" fmla="*/ 0 60000 65536"/>
                <a:gd name="T8" fmla="*/ 0 60000 65536"/>
                <a:gd name="T9" fmla="*/ 0 w 71"/>
                <a:gd name="T10" fmla="*/ 0 h 360"/>
                <a:gd name="T11" fmla="*/ 71 w 71"/>
                <a:gd name="T12" fmla="*/ 360 h 360"/>
              </a:gdLst>
              <a:ahLst/>
              <a:cxnLst>
                <a:cxn ang="T6">
                  <a:pos x="T0" y="T1"/>
                </a:cxn>
                <a:cxn ang="T7">
                  <a:pos x="T2" y="T3"/>
                </a:cxn>
                <a:cxn ang="T8">
                  <a:pos x="T4" y="T5"/>
                </a:cxn>
              </a:cxnLst>
              <a:rect l="T9" t="T10" r="T11" b="T12"/>
              <a:pathLst>
                <a:path w="71" h="360">
                  <a:moveTo>
                    <a:pt x="0" y="0"/>
                  </a:moveTo>
                  <a:cubicBezTo>
                    <a:pt x="71" y="107"/>
                    <a:pt x="48" y="141"/>
                    <a:pt x="30" y="300"/>
                  </a:cubicBezTo>
                  <a:cubicBezTo>
                    <a:pt x="28" y="320"/>
                    <a:pt x="15" y="360"/>
                    <a:pt x="15" y="36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047" name="Text Box 342">
              <a:extLst>
                <a:ext uri="{FF2B5EF4-FFF2-40B4-BE49-F238E27FC236}">
                  <a16:creationId xmlns:a16="http://schemas.microsoft.com/office/drawing/2014/main" xmlns="" id="{45AC0ECA-480A-4F68-80AF-5EF080944BFA}"/>
                </a:ext>
              </a:extLst>
            </p:cNvPr>
            <p:cNvSpPr txBox="1">
              <a:spLocks noChangeArrowheads="1"/>
            </p:cNvSpPr>
            <p:nvPr/>
          </p:nvSpPr>
          <p:spPr bwMode="auto">
            <a:xfrm>
              <a:off x="6312" y="6732"/>
              <a:ext cx="540" cy="539"/>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Φ</a:t>
              </a:r>
              <a:endParaRPr lang="en-US" altLang="en-US">
                <a:latin typeface="Times New Roman" panose="02020603050405020304" pitchFamily="18" charset="0"/>
              </a:endParaRPr>
            </a:p>
          </p:txBody>
        </p:sp>
        <p:sp>
          <p:nvSpPr>
            <p:cNvPr id="1048" name="Text Box 341">
              <a:extLst>
                <a:ext uri="{FF2B5EF4-FFF2-40B4-BE49-F238E27FC236}">
                  <a16:creationId xmlns:a16="http://schemas.microsoft.com/office/drawing/2014/main" xmlns="" id="{500739F4-F360-414A-AF44-145E5C45D8CE}"/>
                </a:ext>
              </a:extLst>
            </p:cNvPr>
            <p:cNvSpPr txBox="1">
              <a:spLocks noChangeArrowheads="1"/>
            </p:cNvSpPr>
            <p:nvPr/>
          </p:nvSpPr>
          <p:spPr bwMode="auto">
            <a:xfrm>
              <a:off x="4880" y="7641"/>
              <a:ext cx="1440" cy="539"/>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Step size, h</a:t>
              </a:r>
              <a:endParaRPr lang="en-US" altLang="en-US">
                <a:latin typeface="Times New Roman" panose="02020603050405020304" pitchFamily="18" charset="0"/>
              </a:endParaRPr>
            </a:p>
          </p:txBody>
        </p:sp>
        <p:sp>
          <p:nvSpPr>
            <p:cNvPr id="1049" name="Line 340">
              <a:extLst>
                <a:ext uri="{FF2B5EF4-FFF2-40B4-BE49-F238E27FC236}">
                  <a16:creationId xmlns:a16="http://schemas.microsoft.com/office/drawing/2014/main" xmlns="" id="{BC0F5BDD-5256-4305-B786-F944DBA26A32}"/>
                </a:ext>
              </a:extLst>
            </p:cNvPr>
            <p:cNvSpPr>
              <a:spLocks noChangeShapeType="1"/>
            </p:cNvSpPr>
            <p:nvPr/>
          </p:nvSpPr>
          <p:spPr bwMode="auto">
            <a:xfrm>
              <a:off x="4700" y="7641"/>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0" name="Line 339">
              <a:extLst>
                <a:ext uri="{FF2B5EF4-FFF2-40B4-BE49-F238E27FC236}">
                  <a16:creationId xmlns:a16="http://schemas.microsoft.com/office/drawing/2014/main" xmlns="" id="{2292EA16-9FDC-40EC-B4CA-DA2EC79DDBDE}"/>
                </a:ext>
              </a:extLst>
            </p:cNvPr>
            <p:cNvSpPr>
              <a:spLocks noChangeShapeType="1"/>
            </p:cNvSpPr>
            <p:nvPr/>
          </p:nvSpPr>
          <p:spPr bwMode="auto">
            <a:xfrm>
              <a:off x="4520" y="7641"/>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1" name="Line 338">
              <a:extLst>
                <a:ext uri="{FF2B5EF4-FFF2-40B4-BE49-F238E27FC236}">
                  <a16:creationId xmlns:a16="http://schemas.microsoft.com/office/drawing/2014/main" xmlns="" id="{311A5CCC-63DD-4749-9957-1F63B7AB9692}"/>
                </a:ext>
              </a:extLst>
            </p:cNvPr>
            <p:cNvSpPr>
              <a:spLocks noChangeShapeType="1"/>
            </p:cNvSpPr>
            <p:nvPr/>
          </p:nvSpPr>
          <p:spPr bwMode="auto">
            <a:xfrm flipH="1">
              <a:off x="3620" y="7821"/>
              <a:ext cx="108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2" name="Line 337">
              <a:extLst>
                <a:ext uri="{FF2B5EF4-FFF2-40B4-BE49-F238E27FC236}">
                  <a16:creationId xmlns:a16="http://schemas.microsoft.com/office/drawing/2014/main" xmlns="" id="{0C9D2C09-3B06-47A5-987A-1EB1C5A51A23}"/>
                </a:ext>
              </a:extLst>
            </p:cNvPr>
            <p:cNvSpPr>
              <a:spLocks noChangeShapeType="1"/>
            </p:cNvSpPr>
            <p:nvPr/>
          </p:nvSpPr>
          <p:spPr bwMode="auto">
            <a:xfrm>
              <a:off x="6320" y="7821"/>
              <a:ext cx="144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3" name="Text Box 336">
              <a:extLst>
                <a:ext uri="{FF2B5EF4-FFF2-40B4-BE49-F238E27FC236}">
                  <a16:creationId xmlns:a16="http://schemas.microsoft.com/office/drawing/2014/main" xmlns="" id="{0C3DC279-5BC6-4F07-BA89-49E4EC5BCEC6}"/>
                </a:ext>
              </a:extLst>
            </p:cNvPr>
            <p:cNvSpPr txBox="1">
              <a:spLocks noChangeArrowheads="1"/>
            </p:cNvSpPr>
            <p:nvPr/>
          </p:nvSpPr>
          <p:spPr bwMode="auto">
            <a:xfrm>
              <a:off x="9552" y="8172"/>
              <a:ext cx="570" cy="391"/>
            </a:xfrm>
            <a:prstGeom prst="rect">
              <a:avLst/>
            </a:prstGeom>
            <a:solidFill>
              <a:srgbClr val="FFFFFF"/>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i="1">
                  <a:latin typeface="Times New Roman" panose="02020603050405020304" pitchFamily="18" charset="0"/>
                  <a:cs typeface="Times New Roman" panose="02020603050405020304" pitchFamily="18" charset="0"/>
                </a:rPr>
                <a:t>x</a:t>
              </a:r>
              <a:endParaRPr lang="en-US" altLang="en-US">
                <a:latin typeface="Times New Roman" panose="02020603050405020304" pitchFamily="18" charset="0"/>
              </a:endParaRPr>
            </a:p>
          </p:txBody>
        </p:sp>
        <p:sp>
          <p:nvSpPr>
            <p:cNvPr id="1054" name="Text Box 335">
              <a:extLst>
                <a:ext uri="{FF2B5EF4-FFF2-40B4-BE49-F238E27FC236}">
                  <a16:creationId xmlns:a16="http://schemas.microsoft.com/office/drawing/2014/main" xmlns="" id="{E478006D-126E-4A27-AE81-CD917E45EEF3}"/>
                </a:ext>
              </a:extLst>
            </p:cNvPr>
            <p:cNvSpPr txBox="1">
              <a:spLocks noChangeArrowheads="1"/>
            </p:cNvSpPr>
            <p:nvPr/>
          </p:nvSpPr>
          <p:spPr bwMode="auto">
            <a:xfrm>
              <a:off x="3432" y="4752"/>
              <a:ext cx="540" cy="532"/>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 </a:t>
              </a:r>
              <a:r>
                <a:rPr lang="en-US" altLang="en-US" sz="1200" i="1">
                  <a:latin typeface="Times New Roman" panose="02020603050405020304" pitchFamily="18" charset="0"/>
                  <a:cs typeface="Times New Roman" panose="02020603050405020304" pitchFamily="18" charset="0"/>
                </a:rPr>
                <a:t>y</a:t>
              </a:r>
              <a:endParaRPr lang="en-US" altLang="en-US">
                <a:latin typeface="Times New Roman" panose="02020603050405020304" pitchFamily="18" charset="0"/>
              </a:endParaRPr>
            </a:p>
          </p:txBody>
        </p:sp>
        <p:sp>
          <p:nvSpPr>
            <p:cNvPr id="1055" name="Text Box 334">
              <a:extLst>
                <a:ext uri="{FF2B5EF4-FFF2-40B4-BE49-F238E27FC236}">
                  <a16:creationId xmlns:a16="http://schemas.microsoft.com/office/drawing/2014/main" xmlns="" id="{7F907411-C179-4956-B029-03A64AB4D5D9}"/>
                </a:ext>
              </a:extLst>
            </p:cNvPr>
            <p:cNvSpPr txBox="1">
              <a:spLocks noChangeArrowheads="1"/>
            </p:cNvSpPr>
            <p:nvPr/>
          </p:nvSpPr>
          <p:spPr bwMode="auto">
            <a:xfrm>
              <a:off x="2892" y="6732"/>
              <a:ext cx="900" cy="541"/>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i="1">
                  <a:latin typeface="Times New Roman" panose="02020603050405020304" pitchFamily="18" charset="0"/>
                  <a:cs typeface="Times New Roman" panose="02020603050405020304" pitchFamily="18" charset="0"/>
                </a:rPr>
                <a:t>x</a:t>
              </a:r>
              <a:r>
                <a:rPr lang="en-US" altLang="en-US" sz="1200" i="1" baseline="-30000">
                  <a:latin typeface="Times New Roman" panose="02020603050405020304" pitchFamily="18" charset="0"/>
                  <a:cs typeface="Times New Roman" panose="02020603050405020304" pitchFamily="18" charset="0"/>
                </a:rPr>
                <a:t>0</a:t>
              </a:r>
              <a:r>
                <a:rPr lang="en-US" altLang="en-US" sz="1200" i="1">
                  <a:latin typeface="Times New Roman" panose="02020603050405020304" pitchFamily="18" charset="0"/>
                  <a:cs typeface="Times New Roman" panose="02020603050405020304" pitchFamily="18" charset="0"/>
                </a:rPr>
                <a:t>,y</a:t>
              </a:r>
              <a:r>
                <a:rPr lang="en-US" altLang="en-US" sz="1200" i="1" baseline="-30000">
                  <a:latin typeface="Times New Roman" panose="02020603050405020304" pitchFamily="18" charset="0"/>
                  <a:cs typeface="Times New Roman" panose="02020603050405020304" pitchFamily="18" charset="0"/>
                </a:rPr>
                <a:t>0</a:t>
              </a:r>
              <a:endParaRPr lang="en-US" altLang="en-US">
                <a:latin typeface="Times New Roman" panose="02020603050405020304" pitchFamily="18" charset="0"/>
              </a:endParaRPr>
            </a:p>
          </p:txBody>
        </p:sp>
        <p:sp>
          <p:nvSpPr>
            <p:cNvPr id="1056" name="Text Box 333">
              <a:extLst>
                <a:ext uri="{FF2B5EF4-FFF2-40B4-BE49-F238E27FC236}">
                  <a16:creationId xmlns:a16="http://schemas.microsoft.com/office/drawing/2014/main" xmlns="" id="{4B47648B-5C39-4F45-B26B-B3FA35AECACD}"/>
                </a:ext>
              </a:extLst>
            </p:cNvPr>
            <p:cNvSpPr txBox="1">
              <a:spLocks noChangeArrowheads="1"/>
            </p:cNvSpPr>
            <p:nvPr/>
          </p:nvSpPr>
          <p:spPr bwMode="auto">
            <a:xfrm>
              <a:off x="8112" y="5832"/>
              <a:ext cx="1440" cy="543"/>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True value</a:t>
              </a:r>
              <a:endParaRPr lang="en-US" altLang="en-US">
                <a:latin typeface="Times New Roman" panose="02020603050405020304" pitchFamily="18" charset="0"/>
              </a:endParaRPr>
            </a:p>
          </p:txBody>
        </p:sp>
        <p:sp>
          <p:nvSpPr>
            <p:cNvPr id="1057" name="Line 332">
              <a:extLst>
                <a:ext uri="{FF2B5EF4-FFF2-40B4-BE49-F238E27FC236}">
                  <a16:creationId xmlns:a16="http://schemas.microsoft.com/office/drawing/2014/main" xmlns="" id="{F549DEE3-2C5E-48FA-A0B9-F3DBA74F0337}"/>
                </a:ext>
              </a:extLst>
            </p:cNvPr>
            <p:cNvSpPr>
              <a:spLocks noChangeShapeType="1"/>
            </p:cNvSpPr>
            <p:nvPr/>
          </p:nvSpPr>
          <p:spPr bwMode="auto">
            <a:xfrm flipH="1" flipV="1">
              <a:off x="7751" y="5653"/>
              <a:ext cx="361" cy="35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58" name="Text Box 331">
              <a:extLst>
                <a:ext uri="{FF2B5EF4-FFF2-40B4-BE49-F238E27FC236}">
                  <a16:creationId xmlns:a16="http://schemas.microsoft.com/office/drawing/2014/main" xmlns="" id="{55C87CDD-EDCD-4EDE-BD39-C9EBC001CA83}"/>
                </a:ext>
              </a:extLst>
            </p:cNvPr>
            <p:cNvSpPr txBox="1">
              <a:spLocks noChangeArrowheads="1"/>
            </p:cNvSpPr>
            <p:nvPr/>
          </p:nvSpPr>
          <p:spPr bwMode="auto">
            <a:xfrm>
              <a:off x="7746" y="6372"/>
              <a:ext cx="1266" cy="1080"/>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y</a:t>
              </a:r>
              <a:r>
                <a:rPr lang="en-US" altLang="en-US" sz="1200" baseline="-30000">
                  <a:latin typeface="Times New Roman" panose="02020603050405020304" pitchFamily="18" charset="0"/>
                  <a:cs typeface="Times New Roman" panose="02020603050405020304" pitchFamily="18" charset="0"/>
                </a:rPr>
                <a:t>1</a:t>
              </a:r>
              <a:r>
                <a:rPr lang="en-US" altLang="en-US" sz="1200">
                  <a:latin typeface="Times New Roman" panose="02020603050405020304" pitchFamily="18" charset="0"/>
                  <a:cs typeface="Times New Roman" panose="02020603050405020304" pitchFamily="18" charset="0"/>
                </a:rPr>
                <a:t>, Predicted</a:t>
              </a:r>
              <a:endParaRPr lang="en-US" altLang="en-US" sz="11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value</a:t>
              </a:r>
              <a:endParaRPr lang="en-US" altLang="en-US">
                <a:latin typeface="Times New Roman" panose="02020603050405020304" pitchFamily="18" charset="0"/>
              </a:endParaRPr>
            </a:p>
          </p:txBody>
        </p:sp>
      </p:grpSp>
      <p:graphicFrame>
        <p:nvGraphicFramePr>
          <p:cNvPr id="1026" name="Object 373">
            <a:extLst>
              <a:ext uri="{FF2B5EF4-FFF2-40B4-BE49-F238E27FC236}">
                <a16:creationId xmlns:a16="http://schemas.microsoft.com/office/drawing/2014/main" xmlns="" id="{541C22D6-A6D1-48D8-8742-DD3CFE11FAA4}"/>
              </a:ext>
            </a:extLst>
          </p:cNvPr>
          <p:cNvGraphicFramePr>
            <a:graphicFrameLocks noChangeAspect="1"/>
          </p:cNvGraphicFramePr>
          <p:nvPr/>
        </p:nvGraphicFramePr>
        <p:xfrm>
          <a:off x="1428750" y="2667002"/>
          <a:ext cx="1428750" cy="523875"/>
        </p:xfrm>
        <a:graphic>
          <a:graphicData uri="http://schemas.openxmlformats.org/presentationml/2006/ole">
            <p:oleObj spid="_x0000_s1026" name="Equation" r:id="rId4" imgW="1422400" imgH="393700" progId="Equation.3">
              <p:embed/>
            </p:oleObj>
          </a:graphicData>
        </a:graphic>
      </p:graphicFrame>
      <p:sp>
        <p:nvSpPr>
          <p:cNvPr id="1036" name="Rectangle 379">
            <a:extLst>
              <a:ext uri="{FF2B5EF4-FFF2-40B4-BE49-F238E27FC236}">
                <a16:creationId xmlns:a16="http://schemas.microsoft.com/office/drawing/2014/main" xmlns="" id="{1B4AE25C-305C-4E24-9C6E-2CF8ECE87602}"/>
              </a:ext>
            </a:extLst>
          </p:cNvPr>
          <p:cNvSpPr>
            <a:spLocks noChangeArrowheads="1"/>
          </p:cNvSpPr>
          <p:nvPr/>
        </p:nvSpPr>
        <p:spPr bwMode="auto">
          <a:xfrm>
            <a:off x="1314450" y="3524250"/>
            <a:ext cx="914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200">
                <a:latin typeface="Times New Roman" panose="02020603050405020304" pitchFamily="18" charset="0"/>
                <a:cs typeface="Times New Roman" panose="02020603050405020304" pitchFamily="18" charset="0"/>
              </a:rPr>
              <a:t>Slope </a:t>
            </a:r>
            <a:endParaRPr lang="en-US" altLang="en-US">
              <a:latin typeface="Times New Roman" panose="02020603050405020304" pitchFamily="18" charset="0"/>
            </a:endParaRPr>
          </a:p>
        </p:txBody>
      </p:sp>
      <p:graphicFrame>
        <p:nvGraphicFramePr>
          <p:cNvPr id="1027" name="Object 378">
            <a:extLst>
              <a:ext uri="{FF2B5EF4-FFF2-40B4-BE49-F238E27FC236}">
                <a16:creationId xmlns:a16="http://schemas.microsoft.com/office/drawing/2014/main" xmlns="" id="{CB6BA96B-8E9A-4909-BECA-B50015FE3827}"/>
              </a:ext>
            </a:extLst>
          </p:cNvPr>
          <p:cNvGraphicFramePr>
            <a:graphicFrameLocks noChangeAspect="1"/>
          </p:cNvGraphicFramePr>
          <p:nvPr/>
        </p:nvGraphicFramePr>
        <p:xfrm>
          <a:off x="1771650" y="3398840"/>
          <a:ext cx="514350" cy="573087"/>
        </p:xfrm>
        <a:graphic>
          <a:graphicData uri="http://schemas.openxmlformats.org/presentationml/2006/ole">
            <p:oleObj spid="_x0000_s1027" name="Equation" r:id="rId5" imgW="469696" imgH="393529" progId="Equation.3">
              <p:embed/>
            </p:oleObj>
          </a:graphicData>
        </a:graphic>
      </p:graphicFrame>
      <p:graphicFrame>
        <p:nvGraphicFramePr>
          <p:cNvPr id="1028" name="Object 377">
            <a:extLst>
              <a:ext uri="{FF2B5EF4-FFF2-40B4-BE49-F238E27FC236}">
                <a16:creationId xmlns:a16="http://schemas.microsoft.com/office/drawing/2014/main" xmlns="" id="{700938D1-81AD-4465-B77E-77AE4A6D72B3}"/>
              </a:ext>
            </a:extLst>
          </p:cNvPr>
          <p:cNvGraphicFramePr>
            <a:graphicFrameLocks noChangeAspect="1"/>
          </p:cNvGraphicFramePr>
          <p:nvPr/>
        </p:nvGraphicFramePr>
        <p:xfrm>
          <a:off x="1771650" y="4059240"/>
          <a:ext cx="628650" cy="579437"/>
        </p:xfrm>
        <a:graphic>
          <a:graphicData uri="http://schemas.openxmlformats.org/presentationml/2006/ole">
            <p:oleObj spid="_x0000_s1028" name="Equation" r:id="rId6" imgW="647419" imgH="444307" progId="Equation.3">
              <p:embed/>
            </p:oleObj>
          </a:graphicData>
        </a:graphic>
      </p:graphicFrame>
      <p:graphicFrame>
        <p:nvGraphicFramePr>
          <p:cNvPr id="1029" name="Object 376">
            <a:extLst>
              <a:ext uri="{FF2B5EF4-FFF2-40B4-BE49-F238E27FC236}">
                <a16:creationId xmlns:a16="http://schemas.microsoft.com/office/drawing/2014/main" xmlns="" id="{D06534B3-E207-479C-9BB9-BBADE7ED1A57}"/>
              </a:ext>
            </a:extLst>
          </p:cNvPr>
          <p:cNvGraphicFramePr>
            <a:graphicFrameLocks noChangeAspect="1"/>
          </p:cNvGraphicFramePr>
          <p:nvPr/>
        </p:nvGraphicFramePr>
        <p:xfrm>
          <a:off x="1771650" y="4724402"/>
          <a:ext cx="742950" cy="301625"/>
        </p:xfrm>
        <a:graphic>
          <a:graphicData uri="http://schemas.openxmlformats.org/presentationml/2006/ole">
            <p:oleObj spid="_x0000_s1029" name="Equation" r:id="rId7" imgW="749300" imgH="228600" progId="Equation.3">
              <p:embed/>
            </p:oleObj>
          </a:graphicData>
        </a:graphic>
      </p:graphicFrame>
      <p:graphicFrame>
        <p:nvGraphicFramePr>
          <p:cNvPr id="1030" name="Object 383">
            <a:extLst>
              <a:ext uri="{FF2B5EF4-FFF2-40B4-BE49-F238E27FC236}">
                <a16:creationId xmlns:a16="http://schemas.microsoft.com/office/drawing/2014/main" xmlns="" id="{0CF2FD9F-3DC0-4B58-A51F-F3C35D61EB9D}"/>
              </a:ext>
            </a:extLst>
          </p:cNvPr>
          <p:cNvGraphicFramePr>
            <a:graphicFrameLocks noChangeAspect="1"/>
          </p:cNvGraphicFramePr>
          <p:nvPr/>
        </p:nvGraphicFramePr>
        <p:xfrm>
          <a:off x="1371600" y="5410200"/>
          <a:ext cx="1771650" cy="306388"/>
        </p:xfrm>
        <a:graphic>
          <a:graphicData uri="http://schemas.openxmlformats.org/presentationml/2006/ole">
            <p:oleObj spid="_x0000_s1030" name="Equation" r:id="rId8" imgW="1765300" imgH="228600" progId="Equation.3">
              <p:embed/>
            </p:oleObj>
          </a:graphicData>
        </a:graphic>
      </p:graphicFrame>
      <p:graphicFrame>
        <p:nvGraphicFramePr>
          <p:cNvPr id="1031" name="Object 385">
            <a:extLst>
              <a:ext uri="{FF2B5EF4-FFF2-40B4-BE49-F238E27FC236}">
                <a16:creationId xmlns:a16="http://schemas.microsoft.com/office/drawing/2014/main" xmlns="" id="{90963BE5-28A6-41D1-A6F3-3F0C8797AA69}"/>
              </a:ext>
            </a:extLst>
          </p:cNvPr>
          <p:cNvGraphicFramePr>
            <a:graphicFrameLocks noChangeAspect="1"/>
          </p:cNvGraphicFramePr>
          <p:nvPr/>
        </p:nvGraphicFramePr>
        <p:xfrm>
          <a:off x="1543050" y="5791202"/>
          <a:ext cx="1219200" cy="347663"/>
        </p:xfrm>
        <a:graphic>
          <a:graphicData uri="http://schemas.openxmlformats.org/presentationml/2006/ole">
            <p:oleObj spid="_x0000_s1031" name="Equation" r:id="rId9" imgW="1066800" imgH="228600" progId="Equation.3">
              <p:embed/>
            </p:oleObj>
          </a:graphicData>
        </a:graphic>
      </p:graphicFrame>
      <p:sp>
        <p:nvSpPr>
          <p:cNvPr id="1037" name="Rectangle 389">
            <a:extLst>
              <a:ext uri="{FF2B5EF4-FFF2-40B4-BE49-F238E27FC236}">
                <a16:creationId xmlns:a16="http://schemas.microsoft.com/office/drawing/2014/main" xmlns="" id="{906A31B2-CCAA-44C1-86F0-D2DD977A9987}"/>
              </a:ext>
            </a:extLst>
          </p:cNvPr>
          <p:cNvSpPr>
            <a:spLocks noChangeArrowheads="1"/>
          </p:cNvSpPr>
          <p:nvPr/>
        </p:nvSpPr>
        <p:spPr bwMode="auto">
          <a:xfrm>
            <a:off x="3149203" y="5484540"/>
            <a:ext cx="6458371"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600" b="1"/>
              <a:t>Figure 1</a:t>
            </a:r>
            <a:r>
              <a:rPr lang="en-US" altLang="en-US" sz="1600"/>
              <a:t>  Graphical interpretation of the first step of Euler’s method</a:t>
            </a:r>
            <a:r>
              <a:rPr lang="en-US" altLang="en-US" sz="190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US" altLang="en-US" smtClean="0"/>
              <a:t>Effect of step size</a:t>
            </a:r>
          </a:p>
        </p:txBody>
      </p:sp>
      <p:graphicFrame>
        <p:nvGraphicFramePr>
          <p:cNvPr id="10242" name="Object 140"/>
          <p:cNvGraphicFramePr>
            <a:graphicFrameLocks noGrp="1" noChangeAspect="1"/>
          </p:cNvGraphicFramePr>
          <p:nvPr>
            <p:ph idx="1"/>
          </p:nvPr>
        </p:nvGraphicFramePr>
        <p:xfrm>
          <a:off x="3294063" y="4024313"/>
          <a:ext cx="876300" cy="152400"/>
        </p:xfrm>
        <a:graphic>
          <a:graphicData uri="http://schemas.openxmlformats.org/presentationml/2006/ole">
            <p:oleObj spid="_x0000_s19458" name="Equation" r:id="rId4" imgW="1167893" imgH="203112" progId="Equation.3">
              <p:embed/>
            </p:oleObj>
          </a:graphicData>
        </a:graphic>
      </p:graphicFrame>
      <p:sp>
        <p:nvSpPr>
          <p:cNvPr id="10243"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B9191C19-B9E4-4FA5-BD18-DA9D950AD082}" type="slidenum">
              <a:rPr lang="en-US" altLang="en-US" sz="1400"/>
              <a:pPr eaLnBrk="1" hangingPunct="1"/>
              <a:t>30</a:t>
            </a:fld>
            <a:endParaRPr lang="en-US" altLang="en-US" sz="1400"/>
          </a:p>
        </p:txBody>
      </p:sp>
      <p:sp>
        <p:nvSpPr>
          <p:cNvPr id="10246" name="Rectangle 77"/>
          <p:cNvSpPr>
            <a:spLocks noChangeArrowheads="1"/>
          </p:cNvSpPr>
          <p:nvPr/>
        </p:nvSpPr>
        <p:spPr bwMode="auto">
          <a:xfrm>
            <a:off x="431473" y="2131740"/>
            <a:ext cx="8201284"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b="1"/>
              <a:t>Table 1.  Temperature at 480 seconds as a function of step size, h</a:t>
            </a:r>
          </a:p>
        </p:txBody>
      </p:sp>
      <p:graphicFrame>
        <p:nvGraphicFramePr>
          <p:cNvPr id="313483" name="Group 139"/>
          <p:cNvGraphicFramePr>
            <a:graphicFrameLocks noGrp="1"/>
          </p:cNvGraphicFramePr>
          <p:nvPr/>
        </p:nvGraphicFramePr>
        <p:xfrm>
          <a:off x="2514600" y="2743202"/>
          <a:ext cx="4057650" cy="2263775"/>
        </p:xfrm>
        <a:graphic>
          <a:graphicData uri="http://schemas.openxmlformats.org/drawingml/2006/table">
            <a:tbl>
              <a:tblPr/>
              <a:tblGrid>
                <a:gridCol w="1028700">
                  <a:extLst>
                    <a:ext uri="{9D8B030D-6E8A-4147-A177-3AD203B41FA5}">
                      <a16:colId xmlns:a16="http://schemas.microsoft.com/office/drawing/2014/main" xmlns="" val="20000"/>
                    </a:ext>
                  </a:extLst>
                </a:gridCol>
                <a:gridCol w="1035105">
                  <a:extLst>
                    <a:ext uri="{9D8B030D-6E8A-4147-A177-3AD203B41FA5}">
                      <a16:colId xmlns:a16="http://schemas.microsoft.com/office/drawing/2014/main" xmlns="" val="20001"/>
                    </a:ext>
                  </a:extLst>
                </a:gridCol>
                <a:gridCol w="979433">
                  <a:extLst>
                    <a:ext uri="{9D8B030D-6E8A-4147-A177-3AD203B41FA5}">
                      <a16:colId xmlns:a16="http://schemas.microsoft.com/office/drawing/2014/main" xmlns="" val="20002"/>
                    </a:ext>
                  </a:extLst>
                </a:gridCol>
                <a:gridCol w="1014413">
                  <a:extLst>
                    <a:ext uri="{9D8B030D-6E8A-4147-A177-3AD203B41FA5}">
                      <a16:colId xmlns:a16="http://schemas.microsoft.com/office/drawing/2014/main" xmlns="" val="20003"/>
                    </a:ext>
                  </a:extLst>
                </a:gridCol>
              </a:tblGrid>
              <a:tr h="647882">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rPr>
                        <a:t>Step size, </a:t>
                      </a:r>
                      <a:r>
                        <a:rPr kumimoji="0" lang="en-US" sz="2000" b="0" i="1" u="none" strike="noStrike" cap="none" normalizeH="0" baseline="0" dirty="0" smtClean="0">
                          <a:ln>
                            <a:noFill/>
                          </a:ln>
                          <a:solidFill>
                            <a:schemeClr val="tx1"/>
                          </a:solidFill>
                          <a:effectLst/>
                          <a:latin typeface="Times New Roman" pitchFamily="18" charset="0"/>
                        </a:rPr>
                        <a:t>h</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45733" marB="4573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ahoma" pitchFamily="34" charset="0"/>
                        </a:rPr>
                        <a:t>(480)</a:t>
                      </a:r>
                    </a:p>
                  </a:txBody>
                  <a:tcPr marL="68580" marR="68580" marT="45733" marB="4573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E</a:t>
                      </a:r>
                      <a:r>
                        <a:rPr kumimoji="0" lang="en-US" sz="2000" b="0" i="0" u="none" strike="noStrike" cap="none" normalizeH="0" baseline="-25000" dirty="0" smtClean="0">
                          <a:ln>
                            <a:noFill/>
                          </a:ln>
                          <a:solidFill>
                            <a:schemeClr val="tx1"/>
                          </a:solidFill>
                          <a:effectLst/>
                          <a:latin typeface="Tahoma" pitchFamily="34" charset="0"/>
                        </a:rPr>
                        <a:t>t</a:t>
                      </a:r>
                    </a:p>
                  </a:txBody>
                  <a:tcPr marL="68580" marR="68580" marT="45733" marB="4573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2000" b="0" i="0" u="none" strike="noStrike" cap="none" normalizeH="0" baseline="0" dirty="0" smtClean="0">
                          <a:ln>
                            <a:noFill/>
                          </a:ln>
                          <a:solidFill>
                            <a:schemeClr val="tx1"/>
                          </a:solidFill>
                          <a:effectLst/>
                          <a:latin typeface="Tahoma" pitchFamily="34" charset="0"/>
                        </a:rPr>
                        <a:t>|</a:t>
                      </a:r>
                      <a:r>
                        <a:rPr kumimoji="0" lang="az-Cyrl-AZ" sz="2000" b="0" i="0" u="none" strike="noStrike" cap="none" normalizeH="0" baseline="0" dirty="0" smtClean="0">
                          <a:ln>
                            <a:noFill/>
                          </a:ln>
                          <a:solidFill>
                            <a:schemeClr val="tx1"/>
                          </a:solidFill>
                          <a:effectLst/>
                          <a:latin typeface="Tahoma" pitchFamily="34" charset="0"/>
                        </a:rPr>
                        <a:t>є</a:t>
                      </a:r>
                      <a:r>
                        <a:rPr kumimoji="0" lang="en-US" sz="2000" b="0" i="0" u="none" strike="noStrike" cap="none" normalizeH="0" baseline="-25000" dirty="0" smtClean="0">
                          <a:ln>
                            <a:noFill/>
                          </a:ln>
                          <a:solidFill>
                            <a:schemeClr val="tx1"/>
                          </a:solidFill>
                          <a:effectLst/>
                          <a:latin typeface="Tahoma" pitchFamily="34" charset="0"/>
                        </a:rPr>
                        <a:t>t</a:t>
                      </a:r>
                      <a:r>
                        <a:rPr kumimoji="0" lang="en-US" sz="2000" b="0" i="0" u="none" strike="noStrike" cap="none" normalizeH="0" baseline="0" dirty="0" smtClean="0">
                          <a:ln>
                            <a:noFill/>
                          </a:ln>
                          <a:solidFill>
                            <a:schemeClr val="tx1"/>
                          </a:solidFill>
                          <a:effectLst/>
                          <a:latin typeface="Tahoma" pitchFamily="34" charset="0"/>
                        </a:rPr>
                        <a:t>|%</a:t>
                      </a:r>
                    </a:p>
                  </a:txBody>
                  <a:tcPr marL="68580" marR="68580" marT="45733" marB="4573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15893">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480</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240</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120</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60</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en-US" sz="2000" b="0" i="0" u="none" strike="noStrike" cap="none" normalizeH="0" baseline="0" smtClean="0">
                        <a:ln>
                          <a:noFill/>
                        </a:ln>
                        <a:solidFill>
                          <a:schemeClr val="tx1"/>
                        </a:solidFill>
                        <a:effectLst/>
                        <a:latin typeface="Times New Roman" pitchFamily="18" charset="0"/>
                      </a:endParaRPr>
                    </a:p>
                  </a:txBody>
                  <a:tcPr marL="68580" marR="68580" marT="45733" marB="4573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−393.87</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584.27</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651.35</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649.91</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648.21</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45733" marB="4573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1041.4</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63.304</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−3.7762</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−2.3406</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−0.63219</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45733" marB="4573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160.82</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9.7756</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0.58313</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0.36145</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0.097625</a:t>
                      </a:r>
                      <a:endParaRPr kumimoji="0" lang="en-US" sz="2000" b="0" i="0" u="none" strike="noStrike" cap="none" normalizeH="0" baseline="0" dirty="0" smtClean="0">
                        <a:ln>
                          <a:noFill/>
                        </a:ln>
                        <a:solidFill>
                          <a:schemeClr val="tx1"/>
                        </a:solidFill>
                        <a:effectLst/>
                        <a:latin typeface="Times New Roman" pitchFamily="18" charset="0"/>
                      </a:endParaRPr>
                    </a:p>
                  </a:txBody>
                  <a:tcPr marL="68580" marR="68580" marT="45733" marB="4573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0264" name="Text Box 143"/>
          <p:cNvSpPr txBox="1">
            <a:spLocks noChangeArrowheads="1"/>
          </p:cNvSpPr>
          <p:nvPr/>
        </p:nvSpPr>
        <p:spPr bwMode="auto">
          <a:xfrm>
            <a:off x="5200650" y="5257800"/>
            <a:ext cx="941283"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900"/>
              <a:t>(exact)</a:t>
            </a:r>
          </a:p>
        </p:txBody>
      </p:sp>
    </p:spTree>
    <p:extLst>
      <p:ext uri="{BB962C8B-B14F-4D97-AF65-F5344CB8AC3E}">
        <p14:creationId xmlns:p14="http://schemas.microsoft.com/office/powerpoint/2010/main" xmlns="" val="2624921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altLang="en-US" sz="4000">
                <a:cs typeface="Times New Roman" panose="02020603050405020304" pitchFamily="18" charset="0"/>
              </a:rPr>
              <a:t>Effects of step size on Heun’s Method</a:t>
            </a:r>
          </a:p>
        </p:txBody>
      </p:sp>
      <p:pic>
        <p:nvPicPr>
          <p:cNvPr id="44038" name="Picture 101"/>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2514600" y="1981200"/>
            <a:ext cx="3943350" cy="3771900"/>
          </a:xfrm>
          <a:noFill/>
        </p:spPr>
      </p:pic>
      <p:sp>
        <p:nvSpPr>
          <p:cNvPr id="4403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4403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D01DD5B-0099-4E15-AB90-EBD47BEEE3E8}" type="slidenum">
              <a:rPr lang="en-US" altLang="en-US" sz="1400"/>
              <a:pPr eaLnBrk="1" hangingPunct="1"/>
              <a:t>31</a:t>
            </a:fld>
            <a:endParaRPr lang="en-US" altLang="en-US" sz="1400"/>
          </a:p>
        </p:txBody>
      </p:sp>
      <p:sp>
        <p:nvSpPr>
          <p:cNvPr id="44037" name="Rectangle 100"/>
          <p:cNvSpPr>
            <a:spLocks noChangeArrowheads="1"/>
          </p:cNvSpPr>
          <p:nvPr/>
        </p:nvSpPr>
        <p:spPr bwMode="auto">
          <a:xfrm>
            <a:off x="2457450" y="5713140"/>
            <a:ext cx="5358646"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b="1"/>
              <a:t>Figure 3.</a:t>
            </a:r>
            <a:r>
              <a:rPr lang="en-US" altLang="en-US" sz="1900"/>
              <a:t>  Effect of step size in Heun’s method </a:t>
            </a:r>
          </a:p>
        </p:txBody>
      </p:sp>
    </p:spTree>
    <p:extLst>
      <p:ext uri="{BB962C8B-B14F-4D97-AF65-F5344CB8AC3E}">
        <p14:creationId xmlns:p14="http://schemas.microsoft.com/office/powerpoint/2010/main" xmlns="" val="11310363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2"/>
          <p:cNvSpPr>
            <a:spLocks noGrp="1" noChangeArrowheads="1"/>
          </p:cNvSpPr>
          <p:nvPr>
            <p:ph type="title"/>
          </p:nvPr>
        </p:nvSpPr>
        <p:spPr/>
        <p:txBody>
          <a:bodyPr/>
          <a:lstStyle/>
          <a:p>
            <a:r>
              <a:rPr lang="en-US" altLang="en-US" sz="4000"/>
              <a:t>Comparison of Euler and Runge-Kutta 2</a:t>
            </a:r>
            <a:r>
              <a:rPr lang="en-US" altLang="en-US" sz="4000" baseline="30000"/>
              <a:t>nd</a:t>
            </a:r>
            <a:r>
              <a:rPr lang="en-US" altLang="en-US" sz="4000"/>
              <a:t> Order Methods</a:t>
            </a:r>
          </a:p>
        </p:txBody>
      </p:sp>
      <p:graphicFrame>
        <p:nvGraphicFramePr>
          <p:cNvPr id="12290" name="Object 28"/>
          <p:cNvGraphicFramePr>
            <a:graphicFrameLocks noGrp="1" noChangeAspect="1"/>
          </p:cNvGraphicFramePr>
          <p:nvPr>
            <p:ph idx="1"/>
          </p:nvPr>
        </p:nvGraphicFramePr>
        <p:xfrm>
          <a:off x="3294063" y="4024313"/>
          <a:ext cx="876300" cy="152400"/>
        </p:xfrm>
        <a:graphic>
          <a:graphicData uri="http://schemas.openxmlformats.org/presentationml/2006/ole">
            <p:oleObj spid="_x0000_s20482" name="Equation" r:id="rId4" imgW="1167893" imgH="203112" progId="Equation.3">
              <p:embed/>
            </p:oleObj>
          </a:graphicData>
        </a:graphic>
      </p:graphicFrame>
      <p:sp>
        <p:nvSpPr>
          <p:cNvPr id="1229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1229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7FB0ED83-BD94-40BA-90EA-78CE348E0BD4}" type="slidenum">
              <a:rPr lang="en-US" altLang="en-US" sz="1400"/>
              <a:pPr eaLnBrk="1" hangingPunct="1"/>
              <a:t>32</a:t>
            </a:fld>
            <a:endParaRPr lang="en-US" altLang="en-US" sz="1400"/>
          </a:p>
        </p:txBody>
      </p:sp>
      <p:sp>
        <p:nvSpPr>
          <p:cNvPr id="12295" name="Rectangle 3"/>
          <p:cNvSpPr>
            <a:spLocks noChangeArrowheads="1"/>
          </p:cNvSpPr>
          <p:nvPr/>
        </p:nvSpPr>
        <p:spPr bwMode="auto">
          <a:xfrm>
            <a:off x="1071543" y="2360340"/>
            <a:ext cx="6803273"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900" b="1"/>
              <a:t>Table 2</a:t>
            </a:r>
            <a:r>
              <a:rPr lang="en-US" altLang="en-US" sz="1900"/>
              <a:t>.  Comparison of Euler and the Runge-Kutta methods</a:t>
            </a:r>
          </a:p>
        </p:txBody>
      </p:sp>
      <p:graphicFrame>
        <p:nvGraphicFramePr>
          <p:cNvPr id="361520" name="Group 48"/>
          <p:cNvGraphicFramePr>
            <a:graphicFrameLocks noGrp="1"/>
          </p:cNvGraphicFramePr>
          <p:nvPr/>
        </p:nvGraphicFramePr>
        <p:xfrm>
          <a:off x="2686051" y="2971800"/>
          <a:ext cx="3856435" cy="2591096"/>
        </p:xfrm>
        <a:graphic>
          <a:graphicData uri="http://schemas.openxmlformats.org/drawingml/2006/table">
            <a:tbl>
              <a:tblPr/>
              <a:tblGrid>
                <a:gridCol w="853679">
                  <a:extLst>
                    <a:ext uri="{9D8B030D-6E8A-4147-A177-3AD203B41FA5}">
                      <a16:colId xmlns:a16="http://schemas.microsoft.com/office/drawing/2014/main" xmlns="" val="20000"/>
                    </a:ext>
                  </a:extLst>
                </a:gridCol>
                <a:gridCol w="666750">
                  <a:extLst>
                    <a:ext uri="{9D8B030D-6E8A-4147-A177-3AD203B41FA5}">
                      <a16:colId xmlns:a16="http://schemas.microsoft.com/office/drawing/2014/main" xmlns="" val="20001"/>
                    </a:ext>
                  </a:extLst>
                </a:gridCol>
                <a:gridCol w="864394">
                  <a:extLst>
                    <a:ext uri="{9D8B030D-6E8A-4147-A177-3AD203B41FA5}">
                      <a16:colId xmlns:a16="http://schemas.microsoft.com/office/drawing/2014/main" xmlns="" val="20002"/>
                    </a:ext>
                  </a:extLst>
                </a:gridCol>
                <a:gridCol w="776288">
                  <a:extLst>
                    <a:ext uri="{9D8B030D-6E8A-4147-A177-3AD203B41FA5}">
                      <a16:colId xmlns:a16="http://schemas.microsoft.com/office/drawing/2014/main" xmlns="" val="20003"/>
                    </a:ext>
                  </a:extLst>
                </a:gridCol>
                <a:gridCol w="695325">
                  <a:extLst>
                    <a:ext uri="{9D8B030D-6E8A-4147-A177-3AD203B41FA5}">
                      <a16:colId xmlns:a16="http://schemas.microsoft.com/office/drawing/2014/main" xmlns="" val="20004"/>
                    </a:ext>
                  </a:extLst>
                </a:gridCol>
              </a:tblGrid>
              <a:tr h="518084">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Step size,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h</a:t>
                      </a:r>
                      <a:endParaRPr kumimoji="0" lang="en-US" sz="1800" b="0" i="0" u="none" strike="noStrike" cap="none" normalizeH="0" baseline="0" dirty="0" smtClean="0">
                        <a:ln>
                          <a:noFill/>
                        </a:ln>
                        <a:solidFill>
                          <a:schemeClr val="tx1"/>
                        </a:solidFill>
                        <a:effectLst/>
                        <a:latin typeface="Times New Roman" pitchFamily="18" charset="0"/>
                      </a:endParaRP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gridSpan="4">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2800" b="0" i="0" u="none" strike="noStrike" cap="none" normalizeH="0" baseline="0" dirty="0" smtClean="0">
                        <a:ln>
                          <a:noFill/>
                        </a:ln>
                        <a:solidFill>
                          <a:schemeClr val="tx1"/>
                        </a:solidFill>
                        <a:effectLst/>
                        <a:latin typeface="Tahoma" pitchFamily="34" charset="0"/>
                      </a:endParaRP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90468">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Euler</a:t>
                      </a:r>
                      <a:endParaRPr kumimoji="0" lang="en-US" sz="1800" b="0" i="0" u="none" strike="noStrike" cap="none" normalizeH="0" baseline="0" smtClean="0">
                        <a:ln>
                          <a:noFill/>
                        </a:ln>
                        <a:solidFill>
                          <a:schemeClr val="tx1"/>
                        </a:solidFill>
                        <a:effectLst/>
                        <a:latin typeface="Times New Roman" pitchFamily="18" charset="0"/>
                      </a:endParaRP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Heun</a:t>
                      </a:r>
                      <a:endParaRPr kumimoji="0" lang="en-US" sz="1800" b="0" i="0" u="none" strike="noStrike" cap="none" normalizeH="0" baseline="0" smtClean="0">
                        <a:ln>
                          <a:noFill/>
                        </a:ln>
                        <a:solidFill>
                          <a:schemeClr val="tx1"/>
                        </a:solidFill>
                        <a:effectLst/>
                        <a:latin typeface="Times New Roman" pitchFamily="18" charset="0"/>
                      </a:endParaRP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Midpoint</a:t>
                      </a:r>
                      <a:endParaRPr kumimoji="0" lang="en-US" sz="1800" b="0" i="0" u="none" strike="noStrike" cap="none" normalizeH="0" baseline="0" smtClean="0">
                        <a:ln>
                          <a:noFill/>
                        </a:ln>
                        <a:solidFill>
                          <a:schemeClr val="tx1"/>
                        </a:solidFill>
                        <a:effectLst/>
                        <a:latin typeface="Times New Roman" pitchFamily="18" charset="0"/>
                      </a:endParaRP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Ralston</a:t>
                      </a:r>
                      <a:endParaRPr kumimoji="0" lang="en-US" sz="1800" b="0" i="0" u="none" strike="noStrike" cap="none" normalizeH="0" baseline="0" smtClean="0">
                        <a:ln>
                          <a:noFill/>
                        </a:ln>
                        <a:solidFill>
                          <a:schemeClr val="tx1"/>
                        </a:solidFill>
                        <a:effectLst/>
                        <a:latin typeface="Times New Roman" pitchFamily="18" charset="0"/>
                      </a:endParaRP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82249">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480</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240</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120</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60</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30</a:t>
                      </a: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252.54</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82.964</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15.566</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5.0352</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2.2864</a:t>
                      </a: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160.82</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9.7756</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0.58313</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0.36145</a:t>
                      </a:r>
                    </a:p>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rPr>
                        <a:t>0.097625</a:t>
                      </a: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86.612</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50.851</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6.5823</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1.1239</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0.22353</a:t>
                      </a:r>
                      <a:endParaRPr kumimoji="0" lang="en-US" sz="1800" b="0" i="0" u="none" strike="noStrike" cap="none" normalizeH="0" baseline="0" smtClean="0">
                        <a:ln>
                          <a:noFill/>
                        </a:ln>
                        <a:solidFill>
                          <a:schemeClr val="tx1"/>
                        </a:solidFill>
                        <a:effectLst/>
                        <a:latin typeface="Times New Roman" pitchFamily="18" charset="0"/>
                      </a:endParaRP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30.544</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6.5537</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3.1092</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0.72299</a:t>
                      </a:r>
                    </a:p>
                    <a:p>
                      <a:pPr marL="0" marR="0" lvl="0" indent="0" algn="ctr" defTabSz="914400" rtl="0" eaLnBrk="0" fontAlgn="base" latinLnBrk="0" hangingPunct="0">
                        <a:lnSpc>
                          <a:spcPct val="100000"/>
                        </a:lnSpc>
                        <a:spcBef>
                          <a:spcPct val="0"/>
                        </a:spcBef>
                        <a:spcAft>
                          <a:spcPct val="0"/>
                        </a:spcAft>
                        <a:buClrTx/>
                        <a:buSzTx/>
                        <a:buFontTx/>
                        <a:buNone/>
                        <a:tabLst>
                          <a:tab pos="457200" algn="l"/>
                          <a:tab pos="685800" algn="l"/>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0.15940</a:t>
                      </a:r>
                      <a:endParaRPr kumimoji="0" lang="en-US" sz="1800" b="0" i="0" u="none" strike="noStrike" cap="none" normalizeH="0" baseline="0" dirty="0" smtClean="0">
                        <a:ln>
                          <a:noFill/>
                        </a:ln>
                        <a:solidFill>
                          <a:schemeClr val="tx1"/>
                        </a:solidFill>
                        <a:effectLst/>
                        <a:latin typeface="Times New Roman" pitchFamily="18" charset="0"/>
                      </a:endParaRPr>
                    </a:p>
                  </a:txBody>
                  <a:tcPr marL="68580" marR="68580" marT="45713" marB="45713" anchor="ctr" horzOverflow="overflow">
                    <a:lnL w="9525" cap="flat" cmpd="sng" algn="ctr">
                      <a:solidFill>
                        <a:srgbClr val="000000"/>
                      </a:solidFill>
                      <a:prstDash val="solid"/>
                      <a:miter lim="800000"/>
                      <a:headEnd type="none" w="med" len="med"/>
                      <a:tailEnd type="none" w="med" len="med"/>
                    </a:lnL>
                    <a:lnR w="9525" cap="flat" cmpd="sng" algn="ctr">
                      <a:solidFill>
                        <a:srgbClr val="000000"/>
                      </a:solidFill>
                      <a:prstDash val="solid"/>
                      <a:miter lim="800000"/>
                      <a:headEnd type="none" w="med" len="med"/>
                      <a:tailEnd type="none" w="med" len="med"/>
                    </a:lnR>
                    <a:lnT w="25400" cap="flat" cmpd="sng" algn="ctr">
                      <a:solidFill>
                        <a:srgbClr val="000000"/>
                      </a:solidFill>
                      <a:prstDash val="solid"/>
                      <a:miter lim="800000"/>
                      <a:headEnd type="none" w="med" len="med"/>
                      <a:tailEnd type="none" w="med" len="med"/>
                    </a:lnT>
                    <a:lnB w="254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
        <p:nvSpPr>
          <p:cNvPr id="12318" name="Rectangle 29"/>
          <p:cNvSpPr>
            <a:spLocks noChangeArrowheads="1"/>
          </p:cNvSpPr>
          <p:nvPr/>
        </p:nvSpPr>
        <p:spPr bwMode="auto">
          <a:xfrm>
            <a:off x="5314950" y="6096000"/>
            <a:ext cx="941283"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900"/>
              <a:t>(exact)</a:t>
            </a:r>
          </a:p>
        </p:txBody>
      </p:sp>
      <p:graphicFrame>
        <p:nvGraphicFramePr>
          <p:cNvPr id="12291" name="Object 30"/>
          <p:cNvGraphicFramePr>
            <a:graphicFrameLocks noChangeAspect="1"/>
          </p:cNvGraphicFramePr>
          <p:nvPr/>
        </p:nvGraphicFramePr>
        <p:xfrm>
          <a:off x="4629150" y="3048000"/>
          <a:ext cx="400050" cy="400050"/>
        </p:xfrm>
        <a:graphic>
          <a:graphicData uri="http://schemas.openxmlformats.org/presentationml/2006/ole">
            <p:oleObj spid="_x0000_s20483" name="Equation" r:id="rId5" imgW="342751" imgH="253890" progId="Equation.3">
              <p:embed/>
            </p:oleObj>
          </a:graphicData>
        </a:graphic>
      </p:graphicFrame>
    </p:spTree>
    <p:extLst>
      <p:ext uri="{BB962C8B-B14F-4D97-AF65-F5344CB8AC3E}">
        <p14:creationId xmlns:p14="http://schemas.microsoft.com/office/powerpoint/2010/main" xmlns="" val="2681666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en-US" altLang="en-US" sz="4000">
                <a:cs typeface="Times New Roman" panose="02020603050405020304" pitchFamily="18" charset="0"/>
              </a:rPr>
              <a:t>Comparison of Euler and Runge-Kutta 2</a:t>
            </a:r>
            <a:r>
              <a:rPr lang="en-US" altLang="en-US" sz="4000" baseline="30000">
                <a:cs typeface="Times New Roman" panose="02020603050405020304" pitchFamily="18" charset="0"/>
              </a:rPr>
              <a:t>nd</a:t>
            </a:r>
            <a:r>
              <a:rPr lang="en-US" altLang="en-US" sz="4000">
                <a:cs typeface="Times New Roman" panose="02020603050405020304" pitchFamily="18" charset="0"/>
              </a:rPr>
              <a:t> Order Methods</a:t>
            </a:r>
          </a:p>
        </p:txBody>
      </p:sp>
      <p:graphicFrame>
        <p:nvGraphicFramePr>
          <p:cNvPr id="13314" name="Object 23"/>
          <p:cNvGraphicFramePr>
            <a:graphicFrameLocks noGrp="1" noChangeAspect="1"/>
          </p:cNvGraphicFramePr>
          <p:nvPr>
            <p:ph idx="1"/>
          </p:nvPr>
        </p:nvGraphicFramePr>
        <p:xfrm>
          <a:off x="2571750" y="2343150"/>
          <a:ext cx="3941763" cy="3089275"/>
        </p:xfrm>
        <a:graphic>
          <a:graphicData uri="http://schemas.openxmlformats.org/presentationml/2006/ole">
            <p:oleObj spid="_x0000_s21506" name="Chart" r:id="rId4" imgW="4095651" imgH="3209795" progId="Excel.Chart.8">
              <p:embed/>
            </p:oleObj>
          </a:graphicData>
        </a:graphic>
      </p:graphicFrame>
      <p:sp>
        <p:nvSpPr>
          <p:cNvPr id="1331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13316"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92A39FC8-90C7-461B-B031-0F53E96E5B52}" type="slidenum">
              <a:rPr lang="en-US" altLang="en-US" sz="1400"/>
              <a:pPr eaLnBrk="1" hangingPunct="1"/>
              <a:t>33</a:t>
            </a:fld>
            <a:endParaRPr lang="en-US" altLang="en-US" sz="1400"/>
          </a:p>
        </p:txBody>
      </p:sp>
      <p:sp>
        <p:nvSpPr>
          <p:cNvPr id="13318" name="Rectangle 19"/>
          <p:cNvSpPr>
            <a:spLocks noChangeArrowheads="1"/>
          </p:cNvSpPr>
          <p:nvPr/>
        </p:nvSpPr>
        <p:spPr bwMode="auto">
          <a:xfrm>
            <a:off x="1428750" y="5871747"/>
            <a:ext cx="6343650"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b="1"/>
              <a:t>Figure 4.  </a:t>
            </a:r>
            <a:r>
              <a:rPr lang="en-US" altLang="en-US" sz="1900"/>
              <a:t>Comparison of Euler and Runge Kutta 2</a:t>
            </a:r>
            <a:r>
              <a:rPr lang="en-US" altLang="en-US" sz="1900" baseline="30000"/>
              <a:t>nd</a:t>
            </a:r>
            <a:r>
              <a:rPr lang="en-US" altLang="en-US" sz="1900"/>
              <a:t> order methods with exact results. </a:t>
            </a:r>
          </a:p>
        </p:txBody>
      </p:sp>
    </p:spTree>
    <p:extLst>
      <p:ext uri="{BB962C8B-B14F-4D97-AF65-F5344CB8AC3E}">
        <p14:creationId xmlns:p14="http://schemas.microsoft.com/office/powerpoint/2010/main" xmlns="" val="596932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a:extLst>
              <a:ext uri="{FF2B5EF4-FFF2-40B4-BE49-F238E27FC236}">
                <a16:creationId xmlns:a16="http://schemas.microsoft.com/office/drawing/2014/main" xmlns="" id="{0A26AE7C-30EF-4165-A1C4-EB2DF0CA5749}"/>
              </a:ext>
            </a:extLst>
          </p:cNvPr>
          <p:cNvSpPr>
            <a:spLocks noGrp="1" noChangeArrowheads="1"/>
          </p:cNvSpPr>
          <p:nvPr>
            <p:ph type="title"/>
          </p:nvPr>
        </p:nvSpPr>
        <p:spPr/>
        <p:txBody>
          <a:bodyPr/>
          <a:lstStyle/>
          <a:p>
            <a:r>
              <a:rPr lang="en-US" altLang="en-US"/>
              <a:t>Euler’s Method</a:t>
            </a:r>
          </a:p>
        </p:txBody>
      </p:sp>
      <p:graphicFrame>
        <p:nvGraphicFramePr>
          <p:cNvPr id="2051" name="Object 45">
            <a:extLst>
              <a:ext uri="{FF2B5EF4-FFF2-40B4-BE49-F238E27FC236}">
                <a16:creationId xmlns:a16="http://schemas.microsoft.com/office/drawing/2014/main" xmlns="" id="{C4909394-58F6-4ED0-A634-BAABFF68DC57}"/>
              </a:ext>
            </a:extLst>
          </p:cNvPr>
          <p:cNvGraphicFramePr>
            <a:graphicFrameLocks noGrp="1" noChangeAspect="1"/>
          </p:cNvGraphicFramePr>
          <p:nvPr>
            <p:ph idx="1"/>
          </p:nvPr>
        </p:nvGraphicFramePr>
        <p:xfrm>
          <a:off x="1428750" y="3857625"/>
          <a:ext cx="914400" cy="288925"/>
        </p:xfrm>
        <a:graphic>
          <a:graphicData uri="http://schemas.openxmlformats.org/presentationml/2006/ole">
            <p:oleObj spid="_x0000_s2050" name="Equation" r:id="rId4" imgW="723586" imgH="228501" progId="Equation.3">
              <p:embed/>
            </p:oleObj>
          </a:graphicData>
        </a:graphic>
      </p:graphicFrame>
      <p:sp>
        <p:nvSpPr>
          <p:cNvPr id="2052" name="Footer Placeholder 4">
            <a:extLst>
              <a:ext uri="{FF2B5EF4-FFF2-40B4-BE49-F238E27FC236}">
                <a16:creationId xmlns:a16="http://schemas.microsoft.com/office/drawing/2014/main" xmlns="" id="{3964B180-3671-4095-80B6-B8018E5CCC27}"/>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2053" name="Slide Number Placeholder 5">
            <a:extLst>
              <a:ext uri="{FF2B5EF4-FFF2-40B4-BE49-F238E27FC236}">
                <a16:creationId xmlns:a16="http://schemas.microsoft.com/office/drawing/2014/main" xmlns="" id="{92255997-050D-4D46-80AB-B8834793DE80}"/>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269C8CE6-FA84-4D0C-9B7E-64BD445595CD}" type="slidenum">
              <a:rPr lang="en-US" altLang="en-US" sz="1400"/>
              <a:pPr eaLnBrk="1" hangingPunct="1"/>
              <a:t>4</a:t>
            </a:fld>
            <a:endParaRPr lang="en-US" altLang="en-US" sz="1400"/>
          </a:p>
        </p:txBody>
      </p:sp>
      <p:grpSp>
        <p:nvGrpSpPr>
          <p:cNvPr id="2" name="Group 16">
            <a:extLst>
              <a:ext uri="{FF2B5EF4-FFF2-40B4-BE49-F238E27FC236}">
                <a16:creationId xmlns:a16="http://schemas.microsoft.com/office/drawing/2014/main" xmlns="" id="{94CEC7BB-CEE1-4373-85FF-EC3FC051AC3D}"/>
              </a:ext>
            </a:extLst>
          </p:cNvPr>
          <p:cNvGrpSpPr>
            <a:grpSpLocks noChangeAspect="1"/>
          </p:cNvGrpSpPr>
          <p:nvPr/>
        </p:nvGrpSpPr>
        <p:grpSpPr bwMode="auto">
          <a:xfrm>
            <a:off x="3200400" y="1981202"/>
            <a:ext cx="4629150" cy="3859213"/>
            <a:chOff x="2100" y="4152"/>
            <a:chExt cx="8100" cy="5064"/>
          </a:xfrm>
        </p:grpSpPr>
        <p:sp>
          <p:nvSpPr>
            <p:cNvPr id="2057" name="AutoShape 17">
              <a:extLst>
                <a:ext uri="{FF2B5EF4-FFF2-40B4-BE49-F238E27FC236}">
                  <a16:creationId xmlns:a16="http://schemas.microsoft.com/office/drawing/2014/main" xmlns="" id="{8E53D584-181E-4B8F-A200-5826F0CCF747}"/>
                </a:ext>
              </a:extLst>
            </p:cNvPr>
            <p:cNvSpPr>
              <a:spLocks noChangeAspect="1" noChangeArrowheads="1"/>
            </p:cNvSpPr>
            <p:nvPr/>
          </p:nvSpPr>
          <p:spPr bwMode="auto">
            <a:xfrm>
              <a:off x="2100" y="4152"/>
              <a:ext cx="8100" cy="506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58" name="Line 18">
              <a:extLst>
                <a:ext uri="{FF2B5EF4-FFF2-40B4-BE49-F238E27FC236}">
                  <a16:creationId xmlns:a16="http://schemas.microsoft.com/office/drawing/2014/main" xmlns="" id="{2D58BB2B-8A3A-458E-BAD5-F22E3E71E9EC}"/>
                </a:ext>
              </a:extLst>
            </p:cNvPr>
            <p:cNvSpPr>
              <a:spLocks noChangeShapeType="1"/>
            </p:cNvSpPr>
            <p:nvPr/>
          </p:nvSpPr>
          <p:spPr bwMode="auto">
            <a:xfrm flipV="1">
              <a:off x="3008" y="4349"/>
              <a:ext cx="0" cy="450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59" name="Freeform 19">
              <a:extLst>
                <a:ext uri="{FF2B5EF4-FFF2-40B4-BE49-F238E27FC236}">
                  <a16:creationId xmlns:a16="http://schemas.microsoft.com/office/drawing/2014/main" xmlns="" id="{51EC13D8-1069-470C-BD6E-0B3AC0F4599C}"/>
                </a:ext>
              </a:extLst>
            </p:cNvPr>
            <p:cNvSpPr>
              <a:spLocks/>
            </p:cNvSpPr>
            <p:nvPr/>
          </p:nvSpPr>
          <p:spPr bwMode="auto">
            <a:xfrm>
              <a:off x="2288" y="5248"/>
              <a:ext cx="5580" cy="2429"/>
            </a:xfrm>
            <a:custGeom>
              <a:avLst/>
              <a:gdLst>
                <a:gd name="T0" fmla="*/ 0 w 5580"/>
                <a:gd name="T1" fmla="*/ 2156 h 2430"/>
                <a:gd name="T2" fmla="*/ 900 w 5580"/>
                <a:gd name="T3" fmla="*/ 2336 h 2430"/>
                <a:gd name="T4" fmla="*/ 2160 w 5580"/>
                <a:gd name="T5" fmla="*/ 2336 h 2430"/>
                <a:gd name="T6" fmla="*/ 3780 w 5580"/>
                <a:gd name="T7" fmla="*/ 1796 h 2430"/>
                <a:gd name="T8" fmla="*/ 5580 w 5580"/>
                <a:gd name="T9" fmla="*/ 0 h 2430"/>
                <a:gd name="T10" fmla="*/ 0 60000 65536"/>
                <a:gd name="T11" fmla="*/ 0 60000 65536"/>
                <a:gd name="T12" fmla="*/ 0 60000 65536"/>
                <a:gd name="T13" fmla="*/ 0 60000 65536"/>
                <a:gd name="T14" fmla="*/ 0 60000 65536"/>
                <a:gd name="T15" fmla="*/ 0 w 5580"/>
                <a:gd name="T16" fmla="*/ 0 h 2430"/>
                <a:gd name="T17" fmla="*/ 5580 w 5580"/>
                <a:gd name="T18" fmla="*/ 2430 h 2430"/>
              </a:gdLst>
              <a:ahLst/>
              <a:cxnLst>
                <a:cxn ang="T10">
                  <a:pos x="T0" y="T1"/>
                </a:cxn>
                <a:cxn ang="T11">
                  <a:pos x="T2" y="T3"/>
                </a:cxn>
                <a:cxn ang="T12">
                  <a:pos x="T4" y="T5"/>
                </a:cxn>
                <a:cxn ang="T13">
                  <a:pos x="T6" y="T7"/>
                </a:cxn>
                <a:cxn ang="T14">
                  <a:pos x="T8" y="T9"/>
                </a:cxn>
              </a:cxnLst>
              <a:rect l="T15" t="T16" r="T17" b="T18"/>
              <a:pathLst>
                <a:path w="5580" h="2430">
                  <a:moveTo>
                    <a:pt x="0" y="2160"/>
                  </a:moveTo>
                  <a:cubicBezTo>
                    <a:pt x="270" y="2235"/>
                    <a:pt x="540" y="2310"/>
                    <a:pt x="900" y="2340"/>
                  </a:cubicBezTo>
                  <a:cubicBezTo>
                    <a:pt x="1260" y="2370"/>
                    <a:pt x="1680" y="2430"/>
                    <a:pt x="2160" y="2340"/>
                  </a:cubicBezTo>
                  <a:cubicBezTo>
                    <a:pt x="2640" y="2250"/>
                    <a:pt x="3210" y="2190"/>
                    <a:pt x="3780" y="1800"/>
                  </a:cubicBezTo>
                  <a:cubicBezTo>
                    <a:pt x="4350" y="1410"/>
                    <a:pt x="5280" y="300"/>
                    <a:pt x="5580" y="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60" name="Line 20">
              <a:extLst>
                <a:ext uri="{FF2B5EF4-FFF2-40B4-BE49-F238E27FC236}">
                  <a16:creationId xmlns:a16="http://schemas.microsoft.com/office/drawing/2014/main" xmlns="" id="{1B7BDBD4-244F-4BBD-8E2A-282C7490DE2A}"/>
                </a:ext>
              </a:extLst>
            </p:cNvPr>
            <p:cNvSpPr>
              <a:spLocks noChangeShapeType="1"/>
            </p:cNvSpPr>
            <p:nvPr/>
          </p:nvSpPr>
          <p:spPr bwMode="auto">
            <a:xfrm>
              <a:off x="5348" y="7409"/>
              <a:ext cx="0" cy="720"/>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1" name="Line 21">
              <a:extLst>
                <a:ext uri="{FF2B5EF4-FFF2-40B4-BE49-F238E27FC236}">
                  <a16:creationId xmlns:a16="http://schemas.microsoft.com/office/drawing/2014/main" xmlns="" id="{432233FA-22FB-4C64-B50E-352D2812D302}"/>
                </a:ext>
              </a:extLst>
            </p:cNvPr>
            <p:cNvSpPr>
              <a:spLocks noChangeShapeType="1"/>
            </p:cNvSpPr>
            <p:nvPr/>
          </p:nvSpPr>
          <p:spPr bwMode="auto">
            <a:xfrm>
              <a:off x="7508" y="5609"/>
              <a:ext cx="0" cy="2520"/>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2" name="Freeform 22">
              <a:extLst>
                <a:ext uri="{FF2B5EF4-FFF2-40B4-BE49-F238E27FC236}">
                  <a16:creationId xmlns:a16="http://schemas.microsoft.com/office/drawing/2014/main" xmlns="" id="{3D3DBDB4-2162-4BC7-A99E-AC463A829D51}"/>
                </a:ext>
              </a:extLst>
            </p:cNvPr>
            <p:cNvSpPr>
              <a:spLocks/>
            </p:cNvSpPr>
            <p:nvPr/>
          </p:nvSpPr>
          <p:spPr bwMode="auto">
            <a:xfrm>
              <a:off x="6487" y="7297"/>
              <a:ext cx="134" cy="289"/>
            </a:xfrm>
            <a:custGeom>
              <a:avLst/>
              <a:gdLst>
                <a:gd name="T0" fmla="*/ 0 w 134"/>
                <a:gd name="T1" fmla="*/ 0 h 290"/>
                <a:gd name="T2" fmla="*/ 40 w 134"/>
                <a:gd name="T3" fmla="*/ 13 h 290"/>
                <a:gd name="T4" fmla="*/ 93 w 134"/>
                <a:gd name="T5" fmla="*/ 66 h 290"/>
                <a:gd name="T6" fmla="*/ 119 w 134"/>
                <a:gd name="T7" fmla="*/ 286 h 290"/>
                <a:gd name="T8" fmla="*/ 0 60000 65536"/>
                <a:gd name="T9" fmla="*/ 0 60000 65536"/>
                <a:gd name="T10" fmla="*/ 0 60000 65536"/>
                <a:gd name="T11" fmla="*/ 0 60000 65536"/>
                <a:gd name="T12" fmla="*/ 0 w 134"/>
                <a:gd name="T13" fmla="*/ 0 h 290"/>
                <a:gd name="T14" fmla="*/ 134 w 134"/>
                <a:gd name="T15" fmla="*/ 290 h 290"/>
              </a:gdLst>
              <a:ahLst/>
              <a:cxnLst>
                <a:cxn ang="T8">
                  <a:pos x="T0" y="T1"/>
                </a:cxn>
                <a:cxn ang="T9">
                  <a:pos x="T2" y="T3"/>
                </a:cxn>
                <a:cxn ang="T10">
                  <a:pos x="T4" y="T5"/>
                </a:cxn>
                <a:cxn ang="T11">
                  <a:pos x="T6" y="T7"/>
                </a:cxn>
              </a:cxnLst>
              <a:rect l="T12" t="T13" r="T14" b="T15"/>
              <a:pathLst>
                <a:path w="134" h="290">
                  <a:moveTo>
                    <a:pt x="0" y="0"/>
                  </a:moveTo>
                  <a:cubicBezTo>
                    <a:pt x="13" y="4"/>
                    <a:pt x="29" y="5"/>
                    <a:pt x="40" y="13"/>
                  </a:cubicBezTo>
                  <a:cubicBezTo>
                    <a:pt x="60" y="27"/>
                    <a:pt x="93" y="66"/>
                    <a:pt x="93" y="66"/>
                  </a:cubicBezTo>
                  <a:cubicBezTo>
                    <a:pt x="134" y="191"/>
                    <a:pt x="119" y="117"/>
                    <a:pt x="119" y="290"/>
                  </a:cubicBezTo>
                </a:path>
              </a:pathLst>
            </a:cu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63" name="Text Box 23">
              <a:extLst>
                <a:ext uri="{FF2B5EF4-FFF2-40B4-BE49-F238E27FC236}">
                  <a16:creationId xmlns:a16="http://schemas.microsoft.com/office/drawing/2014/main" xmlns="" id="{23BAF5F6-EA7F-40E1-90F3-06363B12FA98}"/>
                </a:ext>
              </a:extLst>
            </p:cNvPr>
            <p:cNvSpPr txBox="1">
              <a:spLocks noChangeArrowheads="1"/>
            </p:cNvSpPr>
            <p:nvPr/>
          </p:nvSpPr>
          <p:spPr bwMode="auto">
            <a:xfrm>
              <a:off x="6420" y="7220"/>
              <a:ext cx="539" cy="544"/>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a:latin typeface="Times New Roman" panose="02020603050405020304" pitchFamily="18" charset="0"/>
                </a:rPr>
                <a:t> Φ</a:t>
              </a:r>
              <a:endParaRPr lang="en-US" altLang="en-US" sz="1900"/>
            </a:p>
          </p:txBody>
        </p:sp>
        <p:sp>
          <p:nvSpPr>
            <p:cNvPr id="2064" name="Line 24">
              <a:extLst>
                <a:ext uri="{FF2B5EF4-FFF2-40B4-BE49-F238E27FC236}">
                  <a16:creationId xmlns:a16="http://schemas.microsoft.com/office/drawing/2014/main" xmlns="" id="{6682B4EC-54F9-4843-AAFD-8B27BFC992EA}"/>
                </a:ext>
              </a:extLst>
            </p:cNvPr>
            <p:cNvSpPr>
              <a:spLocks noChangeShapeType="1"/>
            </p:cNvSpPr>
            <p:nvPr/>
          </p:nvSpPr>
          <p:spPr bwMode="auto">
            <a:xfrm flipV="1">
              <a:off x="5348" y="7048"/>
              <a:ext cx="2160" cy="541"/>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65" name="Text Box 25">
              <a:extLst>
                <a:ext uri="{FF2B5EF4-FFF2-40B4-BE49-F238E27FC236}">
                  <a16:creationId xmlns:a16="http://schemas.microsoft.com/office/drawing/2014/main" xmlns="" id="{506766A4-315A-4E2F-B1AF-8466E51FF38A}"/>
                </a:ext>
              </a:extLst>
            </p:cNvPr>
            <p:cNvSpPr txBox="1">
              <a:spLocks noChangeArrowheads="1"/>
            </p:cNvSpPr>
            <p:nvPr/>
          </p:nvSpPr>
          <p:spPr bwMode="auto">
            <a:xfrm>
              <a:off x="5708" y="8129"/>
              <a:ext cx="1260" cy="541"/>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a:t>Step size</a:t>
              </a:r>
              <a:endParaRPr lang="en-US" altLang="en-US" sz="1900"/>
            </a:p>
          </p:txBody>
        </p:sp>
        <p:sp>
          <p:nvSpPr>
            <p:cNvPr id="2066" name="Line 26">
              <a:extLst>
                <a:ext uri="{FF2B5EF4-FFF2-40B4-BE49-F238E27FC236}">
                  <a16:creationId xmlns:a16="http://schemas.microsoft.com/office/drawing/2014/main" xmlns="" id="{DF7B112D-FD91-4C33-AC19-D3C22CE21E1E}"/>
                </a:ext>
              </a:extLst>
            </p:cNvPr>
            <p:cNvSpPr>
              <a:spLocks noChangeShapeType="1"/>
            </p:cNvSpPr>
            <p:nvPr/>
          </p:nvSpPr>
          <p:spPr bwMode="auto">
            <a:xfrm>
              <a:off x="6248" y="7768"/>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7" name="Line 27">
              <a:extLst>
                <a:ext uri="{FF2B5EF4-FFF2-40B4-BE49-F238E27FC236}">
                  <a16:creationId xmlns:a16="http://schemas.microsoft.com/office/drawing/2014/main" xmlns="" id="{CA561D41-6F8B-419A-9C24-869E0EF2CDBA}"/>
                </a:ext>
              </a:extLst>
            </p:cNvPr>
            <p:cNvSpPr>
              <a:spLocks noChangeShapeType="1"/>
            </p:cNvSpPr>
            <p:nvPr/>
          </p:nvSpPr>
          <p:spPr bwMode="auto">
            <a:xfrm flipH="1">
              <a:off x="5348" y="7940"/>
              <a:ext cx="892" cy="9"/>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8" name="Line 28">
              <a:extLst>
                <a:ext uri="{FF2B5EF4-FFF2-40B4-BE49-F238E27FC236}">
                  <a16:creationId xmlns:a16="http://schemas.microsoft.com/office/drawing/2014/main" xmlns="" id="{6349FC86-17F5-4AAE-9558-D9680A236BF7}"/>
                </a:ext>
              </a:extLst>
            </p:cNvPr>
            <p:cNvSpPr>
              <a:spLocks noChangeShapeType="1"/>
            </p:cNvSpPr>
            <p:nvPr/>
          </p:nvSpPr>
          <p:spPr bwMode="auto">
            <a:xfrm>
              <a:off x="6608" y="7949"/>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69" name="Text Box 29">
              <a:extLst>
                <a:ext uri="{FF2B5EF4-FFF2-40B4-BE49-F238E27FC236}">
                  <a16:creationId xmlns:a16="http://schemas.microsoft.com/office/drawing/2014/main" xmlns="" id="{3B4049A5-0D1F-44C7-B157-235797ED1063}"/>
                </a:ext>
              </a:extLst>
            </p:cNvPr>
            <p:cNvSpPr txBox="1">
              <a:spLocks noChangeArrowheads="1"/>
            </p:cNvSpPr>
            <p:nvPr/>
          </p:nvSpPr>
          <p:spPr bwMode="auto">
            <a:xfrm>
              <a:off x="6240" y="7759"/>
              <a:ext cx="539" cy="541"/>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i="1"/>
                <a:t>h</a:t>
              </a:r>
              <a:endParaRPr lang="en-US" altLang="en-US" sz="1900"/>
            </a:p>
          </p:txBody>
        </p:sp>
        <p:sp>
          <p:nvSpPr>
            <p:cNvPr id="2070" name="Line 30">
              <a:extLst>
                <a:ext uri="{FF2B5EF4-FFF2-40B4-BE49-F238E27FC236}">
                  <a16:creationId xmlns:a16="http://schemas.microsoft.com/office/drawing/2014/main" xmlns="" id="{7F30F1B9-9725-4F5B-87D2-8DCFF47043FD}"/>
                </a:ext>
              </a:extLst>
            </p:cNvPr>
            <p:cNvSpPr>
              <a:spLocks noChangeShapeType="1"/>
            </p:cNvSpPr>
            <p:nvPr/>
          </p:nvSpPr>
          <p:spPr bwMode="auto">
            <a:xfrm>
              <a:off x="5348" y="7589"/>
              <a:ext cx="2160" cy="0"/>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1" name="Text Box 31">
              <a:extLst>
                <a:ext uri="{FF2B5EF4-FFF2-40B4-BE49-F238E27FC236}">
                  <a16:creationId xmlns:a16="http://schemas.microsoft.com/office/drawing/2014/main" xmlns="" id="{1A4C8881-BFD9-4023-9614-D0D2856FAFCB}"/>
                </a:ext>
              </a:extLst>
            </p:cNvPr>
            <p:cNvSpPr txBox="1">
              <a:spLocks noChangeArrowheads="1"/>
            </p:cNvSpPr>
            <p:nvPr/>
          </p:nvSpPr>
          <p:spPr bwMode="auto">
            <a:xfrm>
              <a:off x="7500" y="5420"/>
              <a:ext cx="1432" cy="548"/>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a:t>True Value</a:t>
              </a:r>
              <a:endParaRPr lang="en-US" altLang="en-US" sz="1900"/>
            </a:p>
          </p:txBody>
        </p:sp>
        <p:sp>
          <p:nvSpPr>
            <p:cNvPr id="2072" name="Text Box 32">
              <a:extLst>
                <a:ext uri="{FF2B5EF4-FFF2-40B4-BE49-F238E27FC236}">
                  <a16:creationId xmlns:a16="http://schemas.microsoft.com/office/drawing/2014/main" xmlns="" id="{7C44EFEE-2516-49C3-A7B9-EFE26EFE3FF0}"/>
                </a:ext>
              </a:extLst>
            </p:cNvPr>
            <p:cNvSpPr txBox="1">
              <a:spLocks noChangeArrowheads="1"/>
            </p:cNvSpPr>
            <p:nvPr/>
          </p:nvSpPr>
          <p:spPr bwMode="auto">
            <a:xfrm>
              <a:off x="7320" y="6492"/>
              <a:ext cx="2701" cy="720"/>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a:t> </a:t>
              </a:r>
            </a:p>
            <a:p>
              <a:pPr algn="l" eaLnBrk="1" hangingPunct="1"/>
              <a:r>
                <a:rPr lang="en-US" altLang="en-US" sz="1200"/>
                <a:t>  </a:t>
              </a:r>
              <a:r>
                <a:rPr lang="en-US" altLang="en-US" sz="1200" i="1"/>
                <a:t>y</a:t>
              </a:r>
              <a:r>
                <a:rPr lang="en-US" altLang="en-US" sz="1200" i="1" baseline="-25000"/>
                <a:t>i+1</a:t>
              </a:r>
              <a:r>
                <a:rPr lang="en-US" altLang="en-US" sz="1200" i="1"/>
                <a:t>,</a:t>
              </a:r>
              <a:r>
                <a:rPr lang="en-US" altLang="en-US" sz="1200"/>
                <a:t> Predicted value</a:t>
              </a:r>
              <a:endParaRPr lang="en-US" altLang="en-US" sz="1900"/>
            </a:p>
          </p:txBody>
        </p:sp>
        <p:sp>
          <p:nvSpPr>
            <p:cNvPr id="2073" name="Line 33">
              <a:extLst>
                <a:ext uri="{FF2B5EF4-FFF2-40B4-BE49-F238E27FC236}">
                  <a16:creationId xmlns:a16="http://schemas.microsoft.com/office/drawing/2014/main" xmlns="" id="{CBD625FA-814F-430E-9018-AC11FC44295E}"/>
                </a:ext>
              </a:extLst>
            </p:cNvPr>
            <p:cNvSpPr>
              <a:spLocks noChangeShapeType="1"/>
            </p:cNvSpPr>
            <p:nvPr/>
          </p:nvSpPr>
          <p:spPr bwMode="auto">
            <a:xfrm>
              <a:off x="5348" y="8129"/>
              <a:ext cx="0" cy="540"/>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4" name="Line 34">
              <a:extLst>
                <a:ext uri="{FF2B5EF4-FFF2-40B4-BE49-F238E27FC236}">
                  <a16:creationId xmlns:a16="http://schemas.microsoft.com/office/drawing/2014/main" xmlns="" id="{F6F4907F-72BB-4F99-A609-6331FF984465}"/>
                </a:ext>
              </a:extLst>
            </p:cNvPr>
            <p:cNvSpPr>
              <a:spLocks noChangeShapeType="1"/>
            </p:cNvSpPr>
            <p:nvPr/>
          </p:nvSpPr>
          <p:spPr bwMode="auto">
            <a:xfrm>
              <a:off x="7508" y="8129"/>
              <a:ext cx="0" cy="540"/>
            </a:xfrm>
            <a:prstGeom prst="line">
              <a:avLst/>
            </a:prstGeom>
            <a:noFill/>
            <a:ln w="9525" cap="rnd">
              <a:solidFill>
                <a:srgbClr val="00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75" name="Text Box 35">
              <a:extLst>
                <a:ext uri="{FF2B5EF4-FFF2-40B4-BE49-F238E27FC236}">
                  <a16:creationId xmlns:a16="http://schemas.microsoft.com/office/drawing/2014/main" xmlns="" id="{A651A6D7-E478-4909-8591-BF66B7611E88}"/>
                </a:ext>
              </a:extLst>
            </p:cNvPr>
            <p:cNvSpPr txBox="1">
              <a:spLocks noChangeArrowheads="1"/>
            </p:cNvSpPr>
            <p:nvPr/>
          </p:nvSpPr>
          <p:spPr bwMode="auto">
            <a:xfrm>
              <a:off x="4980" y="7220"/>
              <a:ext cx="540" cy="722"/>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endParaRPr lang="en-US" altLang="en-US" sz="1200"/>
            </a:p>
            <a:p>
              <a:pPr algn="l" eaLnBrk="1" hangingPunct="1"/>
              <a:r>
                <a:rPr lang="en-US" altLang="en-US" sz="1200" i="1"/>
                <a:t>y</a:t>
              </a:r>
              <a:r>
                <a:rPr lang="en-US" altLang="en-US" sz="1200" i="1" baseline="-25000"/>
                <a:t>i</a:t>
              </a:r>
              <a:endParaRPr lang="en-US" altLang="en-US" sz="1900"/>
            </a:p>
          </p:txBody>
        </p:sp>
        <p:sp>
          <p:nvSpPr>
            <p:cNvPr id="2076" name="Line 36">
              <a:extLst>
                <a:ext uri="{FF2B5EF4-FFF2-40B4-BE49-F238E27FC236}">
                  <a16:creationId xmlns:a16="http://schemas.microsoft.com/office/drawing/2014/main" xmlns="" id="{D63CDBA5-2F5F-4A20-A9FE-95CB3C368C0B}"/>
                </a:ext>
              </a:extLst>
            </p:cNvPr>
            <p:cNvSpPr>
              <a:spLocks noChangeShapeType="1"/>
            </p:cNvSpPr>
            <p:nvPr/>
          </p:nvSpPr>
          <p:spPr bwMode="auto">
            <a:xfrm>
              <a:off x="2108" y="8489"/>
              <a:ext cx="66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77" name="Text Box 37">
              <a:extLst>
                <a:ext uri="{FF2B5EF4-FFF2-40B4-BE49-F238E27FC236}">
                  <a16:creationId xmlns:a16="http://schemas.microsoft.com/office/drawing/2014/main" xmlns="" id="{23FFC5F3-F4A3-435A-BC9A-CFA758132050}"/>
                </a:ext>
              </a:extLst>
            </p:cNvPr>
            <p:cNvSpPr txBox="1">
              <a:spLocks noChangeArrowheads="1"/>
            </p:cNvSpPr>
            <p:nvPr/>
          </p:nvSpPr>
          <p:spPr bwMode="auto">
            <a:xfrm>
              <a:off x="8768" y="8488"/>
              <a:ext cx="540" cy="539"/>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i="1"/>
                <a:t>x</a:t>
              </a:r>
              <a:endParaRPr lang="en-US" altLang="en-US" sz="1900"/>
            </a:p>
          </p:txBody>
        </p:sp>
        <p:sp>
          <p:nvSpPr>
            <p:cNvPr id="2078" name="Text Box 38">
              <a:extLst>
                <a:ext uri="{FF2B5EF4-FFF2-40B4-BE49-F238E27FC236}">
                  <a16:creationId xmlns:a16="http://schemas.microsoft.com/office/drawing/2014/main" xmlns="" id="{FBA21D6D-D6B2-4565-B34F-5E3DCA16315C}"/>
                </a:ext>
              </a:extLst>
            </p:cNvPr>
            <p:cNvSpPr txBox="1">
              <a:spLocks noChangeArrowheads="1"/>
            </p:cNvSpPr>
            <p:nvPr/>
          </p:nvSpPr>
          <p:spPr bwMode="auto">
            <a:xfrm>
              <a:off x="2640" y="4160"/>
              <a:ext cx="540" cy="539"/>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i="1"/>
                <a:t>y</a:t>
              </a:r>
              <a:endParaRPr lang="en-US" altLang="en-US" sz="1900"/>
            </a:p>
          </p:txBody>
        </p:sp>
        <p:sp>
          <p:nvSpPr>
            <p:cNvPr id="2079" name="Text Box 39">
              <a:extLst>
                <a:ext uri="{FF2B5EF4-FFF2-40B4-BE49-F238E27FC236}">
                  <a16:creationId xmlns:a16="http://schemas.microsoft.com/office/drawing/2014/main" xmlns="" id="{6915D779-E6A6-42FB-ADBF-F05B4B5668A5}"/>
                </a:ext>
              </a:extLst>
            </p:cNvPr>
            <p:cNvSpPr txBox="1">
              <a:spLocks noChangeArrowheads="1"/>
            </p:cNvSpPr>
            <p:nvPr/>
          </p:nvSpPr>
          <p:spPr bwMode="auto">
            <a:xfrm>
              <a:off x="4988" y="8668"/>
              <a:ext cx="720" cy="540"/>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i="1"/>
                <a:t>x</a:t>
              </a:r>
              <a:r>
                <a:rPr lang="en-US" altLang="en-US" sz="1200" i="1" baseline="-25000"/>
                <a:t>i</a:t>
              </a:r>
              <a:endParaRPr lang="en-US" altLang="en-US" sz="1900"/>
            </a:p>
          </p:txBody>
        </p:sp>
        <p:sp>
          <p:nvSpPr>
            <p:cNvPr id="2080" name="Text Box 40">
              <a:extLst>
                <a:ext uri="{FF2B5EF4-FFF2-40B4-BE49-F238E27FC236}">
                  <a16:creationId xmlns:a16="http://schemas.microsoft.com/office/drawing/2014/main" xmlns="" id="{34901836-1319-4648-B424-98528B87B0F1}"/>
                </a:ext>
              </a:extLst>
            </p:cNvPr>
            <p:cNvSpPr txBox="1">
              <a:spLocks noChangeArrowheads="1"/>
            </p:cNvSpPr>
            <p:nvPr/>
          </p:nvSpPr>
          <p:spPr bwMode="auto">
            <a:xfrm>
              <a:off x="7148" y="8668"/>
              <a:ext cx="720" cy="540"/>
            </a:xfrm>
            <a:prstGeom prst="rect">
              <a:avLst/>
            </a:prstGeom>
            <a:solidFill>
              <a:srgbClr val="FFFFFF">
                <a:alpha val="0"/>
              </a:srgbClr>
            </a:solidFill>
            <a:ln w="9525">
              <a:solidFill>
                <a:srgbClr val="FFFFFF"/>
              </a:solidFill>
              <a:miter lim="800000"/>
              <a:headEnd/>
              <a:tailEnd/>
            </a:ln>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r>
                <a:rPr lang="en-US" altLang="en-US" sz="1200" i="1"/>
                <a:t>x</a:t>
              </a:r>
              <a:r>
                <a:rPr lang="en-US" altLang="en-US" sz="1200" i="1" baseline="-25000"/>
                <a:t>i+1</a:t>
              </a:r>
              <a:endParaRPr lang="en-US" altLang="en-US" sz="1900"/>
            </a:p>
          </p:txBody>
        </p:sp>
      </p:grpSp>
      <p:sp>
        <p:nvSpPr>
          <p:cNvPr id="2056" name="Rectangle 41">
            <a:extLst>
              <a:ext uri="{FF2B5EF4-FFF2-40B4-BE49-F238E27FC236}">
                <a16:creationId xmlns:a16="http://schemas.microsoft.com/office/drawing/2014/main" xmlns="" id="{1BDE6D7D-2EDB-4DDB-A960-8FEB9B1396B2}"/>
              </a:ext>
            </a:extLst>
          </p:cNvPr>
          <p:cNvSpPr>
            <a:spLocks noChangeArrowheads="1"/>
          </p:cNvSpPr>
          <p:nvPr/>
        </p:nvSpPr>
        <p:spPr bwMode="auto">
          <a:xfrm>
            <a:off x="2951561" y="5941740"/>
            <a:ext cx="6782882"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b="1"/>
              <a:t>Figure 2.</a:t>
            </a:r>
            <a:r>
              <a:rPr lang="en-US" altLang="en-US" sz="1900"/>
              <a:t> General graphical interpretation of Euler’s method </a:t>
            </a:r>
          </a:p>
        </p:txBody>
      </p:sp>
      <p:graphicFrame>
        <p:nvGraphicFramePr>
          <p:cNvPr id="2050" name="Object 42">
            <a:extLst>
              <a:ext uri="{FF2B5EF4-FFF2-40B4-BE49-F238E27FC236}">
                <a16:creationId xmlns:a16="http://schemas.microsoft.com/office/drawing/2014/main" xmlns="" id="{FAFDF44A-6557-4E81-A6B7-133887C6D1C3}"/>
              </a:ext>
            </a:extLst>
          </p:cNvPr>
          <p:cNvGraphicFramePr>
            <a:graphicFrameLocks noChangeAspect="1"/>
          </p:cNvGraphicFramePr>
          <p:nvPr/>
        </p:nvGraphicFramePr>
        <p:xfrm>
          <a:off x="1313261" y="2971802"/>
          <a:ext cx="1602581" cy="384175"/>
        </p:xfrm>
        <a:graphic>
          <a:graphicData uri="http://schemas.openxmlformats.org/presentationml/2006/ole">
            <p:oleObj spid="_x0000_s2051" name="Equation" r:id="rId5" imgW="1270000" imgH="22860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Rectangle 2">
            <a:extLst>
              <a:ext uri="{FF2B5EF4-FFF2-40B4-BE49-F238E27FC236}">
                <a16:creationId xmlns:a16="http://schemas.microsoft.com/office/drawing/2014/main" xmlns="" id="{F50D17F5-0273-43DF-BE6E-69D1C5F43B55}"/>
              </a:ext>
            </a:extLst>
          </p:cNvPr>
          <p:cNvSpPr>
            <a:spLocks noGrp="1" noChangeArrowheads="1"/>
          </p:cNvSpPr>
          <p:nvPr>
            <p:ph type="title"/>
          </p:nvPr>
        </p:nvSpPr>
        <p:spPr/>
        <p:txBody>
          <a:bodyPr>
            <a:normAutofit fontScale="90000"/>
          </a:bodyPr>
          <a:lstStyle/>
          <a:p>
            <a:r>
              <a:rPr lang="en-US" altLang="en-US" sz="4000" dirty="0"/>
              <a:t>How to write Ordinary Differential </a:t>
            </a:r>
            <a:r>
              <a:rPr lang="en-US" altLang="en-US" sz="4000" dirty="0" smtClean="0"/>
              <a:t>Equation</a:t>
            </a:r>
            <a:br>
              <a:rPr lang="en-US" altLang="en-US" sz="4000" dirty="0" smtClean="0"/>
            </a:br>
            <a:r>
              <a:rPr lang="en-US" altLang="en-US" sz="4000" dirty="0" smtClean="0"/>
              <a:t>IVP= Initial value problem. </a:t>
            </a:r>
            <a:endParaRPr lang="en-US" altLang="en-US" sz="4000" dirty="0"/>
          </a:p>
        </p:txBody>
      </p:sp>
      <p:sp>
        <p:nvSpPr>
          <p:cNvPr id="3078" name="Footer Placeholder 6">
            <a:extLst>
              <a:ext uri="{FF2B5EF4-FFF2-40B4-BE49-F238E27FC236}">
                <a16:creationId xmlns:a16="http://schemas.microsoft.com/office/drawing/2014/main" xmlns="" id="{181D99B9-036D-4138-8C19-72B90C470750}"/>
              </a:ext>
            </a:extLst>
          </p:cNvPr>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400">
                <a:solidFill>
                  <a:srgbClr val="C0C0C0"/>
                </a:solidFill>
              </a:rPr>
              <a:t>                                           http://numericalmethods.eng.usf.edu</a:t>
            </a:r>
          </a:p>
        </p:txBody>
      </p:sp>
      <p:sp>
        <p:nvSpPr>
          <p:cNvPr id="3079" name="Slide Number Placeholder 7">
            <a:extLst>
              <a:ext uri="{FF2B5EF4-FFF2-40B4-BE49-F238E27FC236}">
                <a16:creationId xmlns:a16="http://schemas.microsoft.com/office/drawing/2014/main" xmlns="" id="{54D4B7BE-9484-43B3-888F-C36193BEE2A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C7AA9471-368E-4AEF-915B-0BF893FACDEE}" type="slidenum">
              <a:rPr lang="en-US" altLang="en-US" sz="1400"/>
              <a:pPr eaLnBrk="1" hangingPunct="1"/>
              <a:t>5</a:t>
            </a:fld>
            <a:endParaRPr lang="en-US" altLang="en-US" sz="1400"/>
          </a:p>
        </p:txBody>
      </p:sp>
      <p:sp>
        <p:nvSpPr>
          <p:cNvPr id="3081" name="Rectangle 18">
            <a:extLst>
              <a:ext uri="{FF2B5EF4-FFF2-40B4-BE49-F238E27FC236}">
                <a16:creationId xmlns:a16="http://schemas.microsoft.com/office/drawing/2014/main" xmlns="" id="{646B0888-038C-4AD2-AB55-12B687A9E302}"/>
              </a:ext>
            </a:extLst>
          </p:cNvPr>
          <p:cNvSpPr>
            <a:spLocks noChangeArrowheads="1"/>
          </p:cNvSpPr>
          <p:nvPr/>
        </p:nvSpPr>
        <p:spPr bwMode="auto">
          <a:xfrm>
            <a:off x="3800484" y="3502840"/>
            <a:ext cx="1114408"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b="1">
                <a:latin typeface="Times New Roman" panose="02020603050405020304" pitchFamily="18" charset="0"/>
                <a:cs typeface="Times New Roman" panose="02020603050405020304" pitchFamily="18" charset="0"/>
              </a:rPr>
              <a:t>Example </a:t>
            </a:r>
            <a:endParaRPr lang="en-US" altLang="en-US" sz="18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3074" name="Object 17">
            <a:extLst>
              <a:ext uri="{FF2B5EF4-FFF2-40B4-BE49-F238E27FC236}">
                <a16:creationId xmlns:a16="http://schemas.microsoft.com/office/drawing/2014/main" xmlns="" id="{8B8FCF26-7154-40ED-8601-A4A9DCA27A08}"/>
              </a:ext>
            </a:extLst>
          </p:cNvPr>
          <p:cNvGraphicFramePr>
            <a:graphicFrameLocks noChangeAspect="1"/>
          </p:cNvGraphicFramePr>
          <p:nvPr/>
        </p:nvGraphicFramePr>
        <p:xfrm>
          <a:off x="3714750" y="3995740"/>
          <a:ext cx="1657350" cy="530225"/>
        </p:xfrm>
        <a:graphic>
          <a:graphicData uri="http://schemas.openxmlformats.org/presentationml/2006/ole">
            <p:oleObj spid="_x0000_s3074" name="Equation" r:id="rId4" imgW="1625600" imgH="393700" progId="Equation.3">
              <p:embed/>
            </p:oleObj>
          </a:graphicData>
        </a:graphic>
      </p:graphicFrame>
      <p:sp>
        <p:nvSpPr>
          <p:cNvPr id="3082" name="Rectangle 19">
            <a:extLst>
              <a:ext uri="{FF2B5EF4-FFF2-40B4-BE49-F238E27FC236}">
                <a16:creationId xmlns:a16="http://schemas.microsoft.com/office/drawing/2014/main" xmlns="" id="{27BFFBBF-AB62-4912-842E-E211F2589884}"/>
              </a:ext>
            </a:extLst>
          </p:cNvPr>
          <p:cNvSpPr>
            <a:spLocks noChangeArrowheads="1"/>
          </p:cNvSpPr>
          <p:nvPr/>
        </p:nvSpPr>
        <p:spPr bwMode="auto">
          <a:xfrm>
            <a:off x="3753473" y="4569641"/>
            <a:ext cx="1479892"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800">
                <a:latin typeface="Times New Roman" panose="02020603050405020304" pitchFamily="18" charset="0"/>
                <a:cs typeface="Times New Roman" panose="02020603050405020304" pitchFamily="18" charset="0"/>
              </a:rPr>
              <a:t>is rewritten as</a:t>
            </a:r>
            <a:endParaRPr lang="en-US" altLang="en-US" sz="1800">
              <a:latin typeface="Times New Roman" panose="02020603050405020304" pitchFamily="18" charset="0"/>
            </a:endParaRPr>
          </a:p>
          <a:p>
            <a:pPr algn="just"/>
            <a:r>
              <a:rPr lang="en-US" altLang="en-US" sz="1200">
                <a:latin typeface="Times New Roman" panose="02020603050405020304" pitchFamily="18" charset="0"/>
                <a:cs typeface="Times New Roman" panose="02020603050405020304" pitchFamily="18" charset="0"/>
              </a:rPr>
              <a:t>	</a:t>
            </a:r>
            <a:endParaRPr lang="en-US" altLang="en-US">
              <a:latin typeface="Times New Roman" panose="02020603050405020304" pitchFamily="18" charset="0"/>
            </a:endParaRPr>
          </a:p>
        </p:txBody>
      </p:sp>
      <p:graphicFrame>
        <p:nvGraphicFramePr>
          <p:cNvPr id="3075" name="Object 16">
            <a:extLst>
              <a:ext uri="{FF2B5EF4-FFF2-40B4-BE49-F238E27FC236}">
                <a16:creationId xmlns:a16="http://schemas.microsoft.com/office/drawing/2014/main" xmlns="" id="{B07B2E78-5042-4408-BC63-8EF5ACE120E3}"/>
              </a:ext>
            </a:extLst>
          </p:cNvPr>
          <p:cNvGraphicFramePr>
            <a:graphicFrameLocks noChangeAspect="1"/>
          </p:cNvGraphicFramePr>
          <p:nvPr/>
        </p:nvGraphicFramePr>
        <p:xfrm>
          <a:off x="3657600" y="4986340"/>
          <a:ext cx="1714500" cy="549275"/>
        </p:xfrm>
        <a:graphic>
          <a:graphicData uri="http://schemas.openxmlformats.org/presentationml/2006/ole">
            <p:oleObj spid="_x0000_s3075" name="Equation" r:id="rId5" imgW="1625600" imgH="393700" progId="Equation.3">
              <p:embed/>
            </p:oleObj>
          </a:graphicData>
        </a:graphic>
      </p:graphicFrame>
      <p:sp>
        <p:nvSpPr>
          <p:cNvPr id="3083" name="Rectangle 20">
            <a:extLst>
              <a:ext uri="{FF2B5EF4-FFF2-40B4-BE49-F238E27FC236}">
                <a16:creationId xmlns:a16="http://schemas.microsoft.com/office/drawing/2014/main" xmlns="" id="{60BAB188-7B31-4DA4-8CE6-DCE3626E3F27}"/>
              </a:ext>
            </a:extLst>
          </p:cNvPr>
          <p:cNvSpPr>
            <a:spLocks noChangeArrowheads="1"/>
          </p:cNvSpPr>
          <p:nvPr/>
        </p:nvSpPr>
        <p:spPr bwMode="auto">
          <a:xfrm>
            <a:off x="3858047" y="5560548"/>
            <a:ext cx="11112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just"/>
            <a:r>
              <a:rPr lang="en-US" altLang="en-US" sz="1600" dirty="0">
                <a:latin typeface="Times New Roman" panose="02020603050405020304" pitchFamily="18" charset="0"/>
                <a:cs typeface="Times New Roman" panose="02020603050405020304" pitchFamily="18" charset="0"/>
              </a:rPr>
              <a:t>In this </a:t>
            </a:r>
            <a:r>
              <a:rPr lang="en-US" altLang="en-US" sz="1600" dirty="0" smtClean="0">
                <a:latin typeface="Times New Roman" panose="02020603050405020304" pitchFamily="18" charset="0"/>
                <a:cs typeface="Times New Roman" panose="02020603050405020304" pitchFamily="18" charset="0"/>
              </a:rPr>
              <a:t>case</a:t>
            </a:r>
            <a:endParaRPr lang="en-US" altLang="en-US" sz="1600" dirty="0">
              <a:latin typeface="Times New Roman" panose="02020603050405020304" pitchFamily="18" charset="0"/>
            </a:endParaRPr>
          </a:p>
          <a:p>
            <a:pPr algn="just"/>
            <a:r>
              <a:rPr lang="en-US" altLang="en-US" sz="1200" dirty="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endParaRPr>
          </a:p>
        </p:txBody>
      </p:sp>
      <p:graphicFrame>
        <p:nvGraphicFramePr>
          <p:cNvPr id="3076" name="Object 15">
            <a:extLst>
              <a:ext uri="{FF2B5EF4-FFF2-40B4-BE49-F238E27FC236}">
                <a16:creationId xmlns:a16="http://schemas.microsoft.com/office/drawing/2014/main" xmlns="" id="{0B49EE44-3A92-4587-975F-5666B0307B03}"/>
              </a:ext>
            </a:extLst>
          </p:cNvPr>
          <p:cNvGraphicFramePr>
            <a:graphicFrameLocks noChangeAspect="1"/>
          </p:cNvGraphicFramePr>
          <p:nvPr/>
        </p:nvGraphicFramePr>
        <p:xfrm>
          <a:off x="3714750" y="6065838"/>
          <a:ext cx="1600200" cy="412750"/>
        </p:xfrm>
        <a:graphic>
          <a:graphicData uri="http://schemas.openxmlformats.org/presentationml/2006/ole">
            <p:oleObj spid="_x0000_s3076" name="Equation" r:id="rId6" imgW="1333500" imgH="254000" progId="Equation.3">
              <p:embed/>
            </p:oleObj>
          </a:graphicData>
        </a:graphic>
      </p:graphicFrame>
      <p:sp>
        <p:nvSpPr>
          <p:cNvPr id="3084" name="Rectangle 21">
            <a:extLst>
              <a:ext uri="{FF2B5EF4-FFF2-40B4-BE49-F238E27FC236}">
                <a16:creationId xmlns:a16="http://schemas.microsoft.com/office/drawing/2014/main" xmlns="" id="{1371FE15-2E14-4C5F-98AB-FC3ED98608B1}"/>
              </a:ext>
            </a:extLst>
          </p:cNvPr>
          <p:cNvSpPr>
            <a:spLocks noChangeArrowheads="1"/>
          </p:cNvSpPr>
          <p:nvPr/>
        </p:nvSpPr>
        <p:spPr bwMode="auto">
          <a:xfrm>
            <a:off x="1943101" y="2207940"/>
            <a:ext cx="7463966" cy="384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algn="ctr" eaLnBrk="0" fontAlgn="base" hangingPunct="0">
              <a:spcBef>
                <a:spcPct val="0"/>
              </a:spcBef>
              <a:spcAft>
                <a:spcPct val="0"/>
              </a:spcAft>
              <a:defRPr sz="2400">
                <a:solidFill>
                  <a:schemeClr val="tx1"/>
                </a:solidFill>
                <a:latin typeface="Tahoma" panose="020B0604030504040204" pitchFamily="34" charset="0"/>
              </a:defRPr>
            </a:lvl6pPr>
            <a:lvl7pPr marL="2971800" indent="-228600" algn="ctr" eaLnBrk="0" fontAlgn="base" hangingPunct="0">
              <a:spcBef>
                <a:spcPct val="0"/>
              </a:spcBef>
              <a:spcAft>
                <a:spcPct val="0"/>
              </a:spcAft>
              <a:defRPr sz="2400">
                <a:solidFill>
                  <a:schemeClr val="tx1"/>
                </a:solidFill>
                <a:latin typeface="Tahoma" panose="020B0604030504040204" pitchFamily="34" charset="0"/>
              </a:defRPr>
            </a:lvl7pPr>
            <a:lvl8pPr marL="3429000" indent="-228600" algn="ctr" eaLnBrk="0" fontAlgn="base" hangingPunct="0">
              <a:spcBef>
                <a:spcPct val="0"/>
              </a:spcBef>
              <a:spcAft>
                <a:spcPct val="0"/>
              </a:spcAft>
              <a:defRPr sz="2400">
                <a:solidFill>
                  <a:schemeClr val="tx1"/>
                </a:solidFill>
                <a:latin typeface="Tahoma" panose="020B0604030504040204" pitchFamily="34" charset="0"/>
              </a:defRPr>
            </a:lvl8pPr>
            <a:lvl9pPr marL="3886200" indent="-228600" algn="ctr" eaLnBrk="0" fontAlgn="base" hangingPunct="0">
              <a:spcBef>
                <a:spcPct val="0"/>
              </a:spcBef>
              <a:spcAft>
                <a:spcPct val="0"/>
              </a:spcAft>
              <a:defRPr sz="2400">
                <a:solidFill>
                  <a:schemeClr val="tx1"/>
                </a:solidFill>
                <a:latin typeface="Tahoma" panose="020B0604030504040204" pitchFamily="34" charset="0"/>
              </a:defRPr>
            </a:lvl9pPr>
          </a:lstStyle>
          <a:p>
            <a:pPr algn="l"/>
            <a:r>
              <a:rPr lang="en-US" altLang="en-US" sz="1900" dirty="0"/>
              <a:t>How does one write a first order differential equation in the form of</a:t>
            </a:r>
          </a:p>
        </p:txBody>
      </p:sp>
      <p:graphicFrame>
        <p:nvGraphicFramePr>
          <p:cNvPr id="3077" name="Object 22">
            <a:extLst>
              <a:ext uri="{FF2B5EF4-FFF2-40B4-BE49-F238E27FC236}">
                <a16:creationId xmlns:a16="http://schemas.microsoft.com/office/drawing/2014/main" xmlns="" id="{98EE011D-0733-48E5-8B63-B19D17A2E450}"/>
              </a:ext>
            </a:extLst>
          </p:cNvPr>
          <p:cNvGraphicFramePr>
            <a:graphicFrameLocks noChangeAspect="1"/>
          </p:cNvGraphicFramePr>
          <p:nvPr/>
        </p:nvGraphicFramePr>
        <p:xfrm>
          <a:off x="4057650" y="2819400"/>
          <a:ext cx="867966" cy="566738"/>
        </p:xfrm>
        <a:graphic>
          <a:graphicData uri="http://schemas.openxmlformats.org/presentationml/2006/ole">
            <p:oleObj spid="_x0000_s3077" name="Equation" r:id="rId7" imgW="799753" imgH="393529" progId="Equation.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stretch>
            <a:fillRect/>
          </a:stretch>
        </p:blipFill>
        <p:spPr>
          <a:xfrm>
            <a:off x="200741" y="263654"/>
            <a:ext cx="7770163" cy="2361980"/>
          </a:xfrm>
          <a:prstGeom prst="rect">
            <a:avLst/>
          </a:prstGeom>
        </p:spPr>
      </p:pic>
      <p:pic>
        <p:nvPicPr>
          <p:cNvPr id="7" name="Picture 6"/>
          <p:cNvPicPr>
            <a:picLocks noChangeAspect="1"/>
          </p:cNvPicPr>
          <p:nvPr/>
        </p:nvPicPr>
        <p:blipFill>
          <a:blip r:embed="rId3" cstate="print"/>
          <a:stretch>
            <a:fillRect/>
          </a:stretch>
        </p:blipFill>
        <p:spPr>
          <a:xfrm>
            <a:off x="107685" y="3079567"/>
            <a:ext cx="8846903" cy="3778433"/>
          </a:xfrm>
          <a:prstGeom prst="rect">
            <a:avLst/>
          </a:prstGeom>
        </p:spPr>
      </p:pic>
    </p:spTree>
    <p:extLst>
      <p:ext uri="{BB962C8B-B14F-4D97-AF65-F5344CB8AC3E}">
        <p14:creationId xmlns:p14="http://schemas.microsoft.com/office/powerpoint/2010/main" xmlns="" val="4208411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40359" y="256840"/>
            <a:ext cx="8143967" cy="4228867"/>
          </a:xfrm>
          <a:prstGeom prst="rect">
            <a:avLst/>
          </a:prstGeom>
        </p:spPr>
      </p:pic>
    </p:spTree>
    <p:extLst>
      <p:ext uri="{BB962C8B-B14F-4D97-AF65-F5344CB8AC3E}">
        <p14:creationId xmlns:p14="http://schemas.microsoft.com/office/powerpoint/2010/main" xmlns="" val="823792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28566" y="458582"/>
            <a:ext cx="8359877" cy="4714309"/>
          </a:xfrm>
          <a:prstGeom prst="rect">
            <a:avLst/>
          </a:prstGeom>
        </p:spPr>
      </p:pic>
    </p:spTree>
    <p:extLst>
      <p:ext uri="{BB962C8B-B14F-4D97-AF65-F5344CB8AC3E}">
        <p14:creationId xmlns:p14="http://schemas.microsoft.com/office/powerpoint/2010/main" xmlns="" val="2411774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38936" y="0"/>
            <a:ext cx="8564099" cy="1981372"/>
          </a:xfrm>
          <a:prstGeom prst="rect">
            <a:avLst/>
          </a:prstGeom>
        </p:spPr>
      </p:pic>
      <p:pic>
        <p:nvPicPr>
          <p:cNvPr id="3" name="Picture 2"/>
          <p:cNvPicPr>
            <a:picLocks noChangeAspect="1"/>
          </p:cNvPicPr>
          <p:nvPr/>
        </p:nvPicPr>
        <p:blipFill>
          <a:blip r:embed="rId3" cstate="print"/>
          <a:stretch>
            <a:fillRect/>
          </a:stretch>
        </p:blipFill>
        <p:spPr>
          <a:xfrm>
            <a:off x="1122039" y="2133942"/>
            <a:ext cx="5873121" cy="4242588"/>
          </a:xfrm>
          <a:prstGeom prst="rect">
            <a:avLst/>
          </a:prstGeom>
        </p:spPr>
      </p:pic>
    </p:spTree>
    <p:extLst>
      <p:ext uri="{BB962C8B-B14F-4D97-AF65-F5344CB8AC3E}">
        <p14:creationId xmlns:p14="http://schemas.microsoft.com/office/powerpoint/2010/main" xmlns="" val="22856496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755</Words>
  <Application>Microsoft Office PowerPoint</Application>
  <PresentationFormat>On-screen Show (4:3)</PresentationFormat>
  <Paragraphs>236</Paragraphs>
  <Slides>33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Flow</vt:lpstr>
      <vt:lpstr>Equation</vt:lpstr>
      <vt:lpstr>Chart</vt:lpstr>
      <vt:lpstr>Solving Ordinary differential equations using numerical methods.</vt:lpstr>
      <vt:lpstr>Slide 2</vt:lpstr>
      <vt:lpstr>Euler’s Method</vt:lpstr>
      <vt:lpstr>Euler’s Method</vt:lpstr>
      <vt:lpstr>How to write Ordinary Differential Equation IVP= Initial value problem. </vt:lpstr>
      <vt:lpstr>Slide 6</vt:lpstr>
      <vt:lpstr>Slide 7</vt:lpstr>
      <vt:lpstr>Slide 8</vt:lpstr>
      <vt:lpstr>Slide 9</vt:lpstr>
      <vt:lpstr>Slide 10</vt:lpstr>
      <vt:lpstr>Slide 11</vt:lpstr>
      <vt:lpstr>Slide 12</vt:lpstr>
      <vt:lpstr>Slide 13</vt:lpstr>
      <vt:lpstr>Example</vt:lpstr>
      <vt:lpstr>Solution</vt:lpstr>
      <vt:lpstr>Solution Cont</vt:lpstr>
      <vt:lpstr>Solution Cont</vt:lpstr>
      <vt:lpstr>Comparison of Exact and Numerical Solutions</vt:lpstr>
      <vt:lpstr>Effect of step size</vt:lpstr>
      <vt:lpstr>Comparison with exact results</vt:lpstr>
      <vt:lpstr>Effects of step size on Euler’s Method</vt:lpstr>
      <vt:lpstr>Runge-Kutta 2nd Order Method</vt:lpstr>
      <vt:lpstr> Heun’s Method</vt:lpstr>
      <vt:lpstr>How to write Ordinary Differential Equation</vt:lpstr>
      <vt:lpstr>Example</vt:lpstr>
      <vt:lpstr>Solution</vt:lpstr>
      <vt:lpstr>Solution Cont</vt:lpstr>
      <vt:lpstr>Solution Cont</vt:lpstr>
      <vt:lpstr>Comparison with exact results</vt:lpstr>
      <vt:lpstr>Effect of step size</vt:lpstr>
      <vt:lpstr>Effects of step size on Heun’s Method</vt:lpstr>
      <vt:lpstr>Comparison of Euler and Runge-Kutta 2nd Order Methods</vt:lpstr>
      <vt:lpstr>Comparison of Euler and Runge-Kutta 2nd Order Methods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Ordinary differential equations using numerical methods.</dc:title>
  <dc:creator>Matrix</dc:creator>
  <cp:lastModifiedBy>Matrix</cp:lastModifiedBy>
  <cp:revision>1</cp:revision>
  <dcterms:created xsi:type="dcterms:W3CDTF">2019-11-07T07:44:51Z</dcterms:created>
  <dcterms:modified xsi:type="dcterms:W3CDTF">2019-11-07T07:45:25Z</dcterms:modified>
</cp:coreProperties>
</file>